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1"/>
  </p:sldMasterIdLst>
  <p:notesMasterIdLst>
    <p:notesMasterId r:id="rId11"/>
  </p:notesMasterIdLst>
  <p:sldIdLst>
    <p:sldId id="861" r:id="rId2"/>
    <p:sldId id="1352" r:id="rId3"/>
    <p:sldId id="1337" r:id="rId4"/>
    <p:sldId id="1353" r:id="rId5"/>
    <p:sldId id="1347" r:id="rId6"/>
    <p:sldId id="1355" r:id="rId7"/>
    <p:sldId id="1357" r:id="rId8"/>
    <p:sldId id="1356" r:id="rId9"/>
    <p:sldId id="1354" r:id="rId10"/>
  </p:sldIdLst>
  <p:sldSz cx="9144000" cy="5715000" type="screen16x10"/>
  <p:notesSz cx="6724650" cy="9866313"/>
  <p:embeddedFontLst>
    <p:embeddedFont>
      <p:font typeface="Comic Sans MS" panose="030F0902030302020204" pitchFamily="66" charset="0"/>
      <p:regular r:id="rId12"/>
    </p:embeddedFont>
  </p:embeddedFontLst>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40FF"/>
    <a:srgbClr val="FF965E"/>
    <a:srgbClr val="78E1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4" autoAdjust="0"/>
    <p:restoredTop sz="88275" autoAdjust="0"/>
  </p:normalViewPr>
  <p:slideViewPr>
    <p:cSldViewPr>
      <p:cViewPr varScale="1">
        <p:scale>
          <a:sx n="209" d="100"/>
          <a:sy n="209" d="100"/>
        </p:scale>
        <p:origin x="184" y="304"/>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1/17/24</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571384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3881397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893712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34259002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271544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9249236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077930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372321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Luke  11:5-13</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5349606"/>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600" b="1" baseline="30000" dirty="0">
                <a:solidFill>
                  <a:srgbClr val="FFFFFF"/>
                </a:solidFill>
                <a:effectLst/>
                <a:latin typeface="Times New Roman" panose="02020603050405020304" pitchFamily="18" charset="0"/>
                <a:ea typeface="Times New Roman" panose="02020603050405020304" pitchFamily="18" charset="0"/>
              </a:rPr>
              <a:t>5 </a:t>
            </a:r>
            <a:r>
              <a:rPr lang="en-AU" sz="2600" dirty="0">
                <a:solidFill>
                  <a:srgbClr val="FFFFFF"/>
                </a:solidFill>
                <a:effectLst/>
                <a:latin typeface="Times New Roman" panose="02020603050405020304" pitchFamily="18" charset="0"/>
                <a:ea typeface="Times New Roman" panose="02020603050405020304" pitchFamily="18" charset="0"/>
              </a:rPr>
              <a:t>And he said to them, “Which of you who has a friend will go to him at midnight and say to him, ‘Friend, lend me three loaves, </a:t>
            </a:r>
            <a:r>
              <a:rPr lang="en-AU" sz="2600" b="1" baseline="30000" dirty="0">
                <a:solidFill>
                  <a:srgbClr val="FFFFFF"/>
                </a:solidFill>
                <a:effectLst/>
                <a:latin typeface="Times New Roman" panose="02020603050405020304" pitchFamily="18" charset="0"/>
                <a:ea typeface="Times New Roman" panose="02020603050405020304" pitchFamily="18" charset="0"/>
              </a:rPr>
              <a:t>6 </a:t>
            </a:r>
            <a:r>
              <a:rPr lang="en-AU" sz="2600" dirty="0">
                <a:solidFill>
                  <a:srgbClr val="FFFFFF"/>
                </a:solidFill>
                <a:effectLst/>
                <a:latin typeface="Times New Roman" panose="02020603050405020304" pitchFamily="18" charset="0"/>
                <a:ea typeface="Times New Roman" panose="02020603050405020304" pitchFamily="18" charset="0"/>
              </a:rPr>
              <a:t>for a friend of mine has arrived on a journey, and I have nothing to set before him’;  </a:t>
            </a:r>
            <a:r>
              <a:rPr lang="en-AU" sz="2600" b="1" baseline="30000" dirty="0">
                <a:solidFill>
                  <a:srgbClr val="FFFFFF"/>
                </a:solidFill>
                <a:effectLst/>
                <a:latin typeface="Times New Roman" panose="02020603050405020304" pitchFamily="18" charset="0"/>
                <a:ea typeface="Times New Roman" panose="02020603050405020304" pitchFamily="18" charset="0"/>
              </a:rPr>
              <a:t>7 </a:t>
            </a:r>
            <a:r>
              <a:rPr lang="en-AU" sz="2600" dirty="0">
                <a:solidFill>
                  <a:srgbClr val="FFFFFF"/>
                </a:solidFill>
                <a:effectLst/>
                <a:latin typeface="Times New Roman" panose="02020603050405020304" pitchFamily="18" charset="0"/>
                <a:ea typeface="Times New Roman" panose="02020603050405020304" pitchFamily="18" charset="0"/>
              </a:rPr>
              <a:t>and he will answer from within, ‘Do not bother me;  the door is now shut, and my children are with me in bed.  I cannot get up and give you anything’?  </a:t>
            </a:r>
            <a:r>
              <a:rPr lang="en-AU" sz="2600" b="1" baseline="30000" dirty="0">
                <a:solidFill>
                  <a:srgbClr val="FFFFFF"/>
                </a:solidFill>
                <a:effectLst/>
                <a:latin typeface="Times New Roman" panose="02020603050405020304" pitchFamily="18" charset="0"/>
                <a:ea typeface="Times New Roman" panose="02020603050405020304" pitchFamily="18" charset="0"/>
              </a:rPr>
              <a:t>8 </a:t>
            </a:r>
            <a:r>
              <a:rPr lang="en-AU" sz="2600" dirty="0">
                <a:solidFill>
                  <a:srgbClr val="FFFFFF"/>
                </a:solidFill>
                <a:effectLst/>
                <a:latin typeface="Times New Roman" panose="02020603050405020304" pitchFamily="18" charset="0"/>
                <a:ea typeface="Times New Roman" panose="02020603050405020304" pitchFamily="18" charset="0"/>
              </a:rPr>
              <a:t>I tell you, though he will not get up and give him anything because he is his friend, yet because of his impudence he will rise and give him whatever he needs.  </a:t>
            </a:r>
            <a:r>
              <a:rPr lang="en-AU" sz="2600" b="1" baseline="30000" dirty="0">
                <a:solidFill>
                  <a:srgbClr val="FFFFFF"/>
                </a:solidFill>
                <a:effectLst/>
                <a:latin typeface="Times New Roman" panose="02020603050405020304" pitchFamily="18" charset="0"/>
                <a:ea typeface="Times New Roman" panose="02020603050405020304" pitchFamily="18" charset="0"/>
              </a:rPr>
              <a:t>9 </a:t>
            </a:r>
            <a:r>
              <a:rPr lang="en-AU" sz="2600" dirty="0">
                <a:solidFill>
                  <a:srgbClr val="FFFFFF"/>
                </a:solidFill>
                <a:effectLst/>
                <a:latin typeface="Times New Roman" panose="02020603050405020304" pitchFamily="18" charset="0"/>
                <a:ea typeface="Times New Roman" panose="02020603050405020304" pitchFamily="18" charset="0"/>
              </a:rPr>
              <a:t>And I tell you, ask, and it will be given to you;  seek, and you will find;  knock, and it will be opened to you.  </a:t>
            </a:r>
            <a:r>
              <a:rPr lang="en-AU" sz="2600" b="1" baseline="30000" dirty="0">
                <a:solidFill>
                  <a:srgbClr val="FFFFFF"/>
                </a:solidFill>
                <a:effectLst/>
                <a:latin typeface="Times New Roman" panose="02020603050405020304" pitchFamily="18" charset="0"/>
                <a:ea typeface="Times New Roman" panose="02020603050405020304" pitchFamily="18" charset="0"/>
              </a:rPr>
              <a:t>10 </a:t>
            </a:r>
            <a:r>
              <a:rPr lang="en-AU" sz="2600" dirty="0">
                <a:solidFill>
                  <a:srgbClr val="FFFFFF"/>
                </a:solidFill>
                <a:effectLst/>
                <a:latin typeface="Times New Roman" panose="02020603050405020304" pitchFamily="18" charset="0"/>
                <a:ea typeface="Times New Roman" panose="02020603050405020304" pitchFamily="18" charset="0"/>
              </a:rPr>
              <a:t>For everyone who asks receives, and the one who seeks finds, and to the one who knocks it will be opened. </a:t>
            </a:r>
            <a:endParaRPr lang="en-AU" sz="26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640371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3595" y="0"/>
            <a:ext cx="9144000" cy="2909643"/>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800" dirty="0">
                <a:solidFill>
                  <a:srgbClr val="FFFFFF"/>
                </a:solidFill>
                <a:effectLst/>
                <a:latin typeface="Times New Roman" panose="02020603050405020304" pitchFamily="18" charset="0"/>
                <a:ea typeface="Times New Roman" panose="02020603050405020304" pitchFamily="18" charset="0"/>
              </a:rPr>
              <a:t> </a:t>
            </a:r>
            <a:r>
              <a:rPr lang="en-AU" sz="2800" b="1" baseline="30000" dirty="0">
                <a:solidFill>
                  <a:srgbClr val="FFFFFF"/>
                </a:solidFill>
                <a:effectLst/>
                <a:latin typeface="Times New Roman" panose="02020603050405020304" pitchFamily="18" charset="0"/>
                <a:ea typeface="Times New Roman" panose="02020603050405020304" pitchFamily="18" charset="0"/>
              </a:rPr>
              <a:t>11 </a:t>
            </a:r>
            <a:r>
              <a:rPr lang="en-AU" sz="2800" dirty="0">
                <a:solidFill>
                  <a:srgbClr val="FFFFFF"/>
                </a:solidFill>
                <a:effectLst/>
                <a:latin typeface="Times New Roman" panose="02020603050405020304" pitchFamily="18" charset="0"/>
                <a:ea typeface="Times New Roman" panose="02020603050405020304" pitchFamily="18" charset="0"/>
              </a:rPr>
              <a:t>What father among you, if his son asks for a fish, will instead of a fish give him a serpent;  </a:t>
            </a:r>
            <a:r>
              <a:rPr lang="en-AU" sz="2800" b="1" baseline="30000" dirty="0">
                <a:solidFill>
                  <a:srgbClr val="FFFFFF"/>
                </a:solidFill>
                <a:effectLst/>
                <a:latin typeface="Times New Roman" panose="02020603050405020304" pitchFamily="18" charset="0"/>
                <a:ea typeface="Times New Roman" panose="02020603050405020304" pitchFamily="18" charset="0"/>
              </a:rPr>
              <a:t>12 </a:t>
            </a:r>
            <a:r>
              <a:rPr lang="en-AU" sz="2800" dirty="0">
                <a:solidFill>
                  <a:srgbClr val="FFFFFF"/>
                </a:solidFill>
                <a:effectLst/>
                <a:latin typeface="Times New Roman" panose="02020603050405020304" pitchFamily="18" charset="0"/>
                <a:ea typeface="Times New Roman" panose="02020603050405020304" pitchFamily="18" charset="0"/>
              </a:rPr>
              <a:t>or if he asks for an egg, will give him a scorpion?  </a:t>
            </a:r>
            <a:r>
              <a:rPr lang="en-AU" sz="2800" b="1" baseline="30000" dirty="0">
                <a:solidFill>
                  <a:srgbClr val="FFFFFF"/>
                </a:solidFill>
                <a:effectLst/>
                <a:latin typeface="Times New Roman" panose="02020603050405020304" pitchFamily="18" charset="0"/>
                <a:ea typeface="Times New Roman" panose="02020603050405020304" pitchFamily="18" charset="0"/>
              </a:rPr>
              <a:t>13 </a:t>
            </a:r>
            <a:r>
              <a:rPr lang="en-AU" sz="2800" dirty="0">
                <a:solidFill>
                  <a:srgbClr val="FFFFFF"/>
                </a:solidFill>
                <a:effectLst/>
                <a:latin typeface="Times New Roman" panose="02020603050405020304" pitchFamily="18" charset="0"/>
                <a:ea typeface="Times New Roman" panose="02020603050405020304" pitchFamily="18" charset="0"/>
              </a:rPr>
              <a:t>If you then, who are evil, know how to give good gifts to your children, how much more will the heavenly Father give the Holy Spirit to those who ask him!”</a:t>
            </a:r>
            <a:r>
              <a:rPr lang="en-AU" sz="2800" dirty="0">
                <a:effectLst/>
              </a:rPr>
              <a:t> </a:t>
            </a:r>
            <a:endParaRPr lang="en-AU" sz="28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664476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031" y="-9184"/>
            <a:ext cx="4598031"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Lord, teach us to pray.....    </a:t>
            </a:r>
            <a:r>
              <a:rPr lang="en-AU" dirty="0">
                <a:solidFill>
                  <a:srgbClr val="FFFF00"/>
                </a:solidFill>
                <a:latin typeface="Times New Roman" panose="02020603050405020304" pitchFamily="18" charset="0"/>
                <a:cs typeface="Times New Roman" panose="02020603050405020304" pitchFamily="18" charset="0"/>
              </a:rPr>
              <a:t>(Part II)</a:t>
            </a:r>
          </a:p>
        </p:txBody>
      </p:sp>
      <p:sp>
        <p:nvSpPr>
          <p:cNvPr id="2" name="TextBox 1">
            <a:extLst>
              <a:ext uri="{FF2B5EF4-FFF2-40B4-BE49-F238E27FC236}">
                <a16:creationId xmlns:a16="http://schemas.microsoft.com/office/drawing/2014/main" id="{CD22921D-DA78-45BD-CCE9-649814368AEB}"/>
              </a:ext>
            </a:extLst>
          </p:cNvPr>
          <p:cNvSpPr txBox="1"/>
          <p:nvPr/>
        </p:nvSpPr>
        <p:spPr>
          <a:xfrm>
            <a:off x="508172" y="2106755"/>
            <a:ext cx="9130848" cy="646331"/>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1.  Jesus is teaching us to pray for things of the Spirit (for the necessities of Spiritual Life).</a:t>
            </a:r>
          </a:p>
          <a:p>
            <a:pPr marL="4763" indent="-4763"/>
            <a:r>
              <a:rPr lang="en-AU" dirty="0">
                <a:solidFill>
                  <a:srgbClr val="FFFF00"/>
                </a:solidFill>
                <a:latin typeface="Times New Roman" panose="02020603050405020304" pitchFamily="18" charset="0"/>
                <a:cs typeface="Times New Roman" panose="02020603050405020304" pitchFamily="18" charset="0"/>
              </a:rPr>
              <a:t>2.  There is a </a:t>
            </a:r>
            <a:r>
              <a:rPr lang="en-AU" u="sng" dirty="0">
                <a:solidFill>
                  <a:srgbClr val="FFFF00"/>
                </a:solidFill>
                <a:latin typeface="Times New Roman" panose="02020603050405020304" pitchFamily="18" charset="0"/>
                <a:cs typeface="Times New Roman" panose="02020603050405020304" pitchFamily="18" charset="0"/>
              </a:rPr>
              <a:t>contrast</a:t>
            </a:r>
            <a:r>
              <a:rPr lang="en-AU" dirty="0">
                <a:solidFill>
                  <a:srgbClr val="FFFF00"/>
                </a:solidFill>
                <a:latin typeface="Times New Roman" panose="02020603050405020304" pitchFamily="18" charset="0"/>
                <a:cs typeface="Times New Roman" panose="02020603050405020304" pitchFamily="18" charset="0"/>
              </a:rPr>
              <a:t> between man who is evil, and God who is good.</a:t>
            </a:r>
          </a:p>
        </p:txBody>
      </p:sp>
      <p:sp>
        <p:nvSpPr>
          <p:cNvPr id="13" name="TextBox 12">
            <a:extLst>
              <a:ext uri="{FF2B5EF4-FFF2-40B4-BE49-F238E27FC236}">
                <a16:creationId xmlns:a16="http://schemas.microsoft.com/office/drawing/2014/main" id="{EA3B67B9-7A38-3056-9D72-E7AF3648118E}"/>
              </a:ext>
            </a:extLst>
          </p:cNvPr>
          <p:cNvSpPr txBox="1"/>
          <p:nvPr/>
        </p:nvSpPr>
        <p:spPr>
          <a:xfrm>
            <a:off x="755576" y="539090"/>
            <a:ext cx="4176464" cy="646331"/>
          </a:xfrm>
          <a:prstGeom prst="rect">
            <a:avLst/>
          </a:prstGeom>
          <a:noFill/>
          <a:ln w="15875">
            <a:solidFill>
              <a:srgbClr val="00B0F0"/>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Godly prayer:  </a:t>
            </a:r>
          </a:p>
          <a:p>
            <a:r>
              <a:rPr lang="en-AU" dirty="0">
                <a:solidFill>
                  <a:srgbClr val="00B0F0"/>
                </a:solidFill>
                <a:latin typeface="Times New Roman" panose="02020603050405020304" pitchFamily="18" charset="0"/>
                <a:cs typeface="Times New Roman" panose="02020603050405020304" pitchFamily="18" charset="0"/>
              </a:rPr>
              <a:t>Praying for the necessities of Spiritual Life</a:t>
            </a:r>
          </a:p>
        </p:txBody>
      </p:sp>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5550088" y="18316"/>
            <a:ext cx="3585888" cy="1971052"/>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 hallowed be your name.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  </a:t>
            </a:r>
            <a:br>
              <a:rPr lang="en-AU" sz="1400" dirty="0">
                <a:latin typeface="Calibri" panose="020F0502020204030204" pitchFamily="34" charset="0"/>
                <a:ea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forgive us our sins,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 is indebted to us.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3" name="Text Box 4">
            <a:extLst>
              <a:ext uri="{FF2B5EF4-FFF2-40B4-BE49-F238E27FC236}">
                <a16:creationId xmlns:a16="http://schemas.microsoft.com/office/drawing/2014/main" id="{0CACAB0D-1EDC-4FA8-E7DD-463FA0B10CB5}"/>
              </a:ext>
            </a:extLst>
          </p:cNvPr>
          <p:cNvSpPr txBox="1">
            <a:spLocks noChangeArrowheads="1"/>
          </p:cNvSpPr>
          <p:nvPr/>
        </p:nvSpPr>
        <p:spPr bwMode="auto">
          <a:xfrm>
            <a:off x="43864" y="1231794"/>
            <a:ext cx="5428072" cy="887679"/>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If you then, who are evil, know how to give good gifts to your children, how much more will the heavenly Father give the Holy Spirit to those who ask him!”</a:t>
            </a:r>
            <a:r>
              <a:rPr lang="en-AU" sz="1600" dirty="0"/>
              <a:t> </a:t>
            </a:r>
            <a:endParaRPr lang="en-AU" sz="1600" dirty="0">
              <a:effectLst/>
              <a:latin typeface="Times New Roman" panose="02020603050405020304" pitchFamily="18" charset="0"/>
              <a:ea typeface="Times New Roman" panose="02020603050405020304" pitchFamily="18" charset="0"/>
            </a:endParaRPr>
          </a:p>
        </p:txBody>
      </p:sp>
      <p:cxnSp>
        <p:nvCxnSpPr>
          <p:cNvPr id="5" name="Straight Connector 4">
            <a:extLst>
              <a:ext uri="{FF2B5EF4-FFF2-40B4-BE49-F238E27FC236}">
                <a16:creationId xmlns:a16="http://schemas.microsoft.com/office/drawing/2014/main" id="{467D559E-D04C-D8F7-6781-CD999CB5486B}"/>
              </a:ext>
            </a:extLst>
          </p:cNvPr>
          <p:cNvCxnSpPr/>
          <p:nvPr/>
        </p:nvCxnSpPr>
        <p:spPr>
          <a:xfrm flipV="1">
            <a:off x="215516" y="2718374"/>
            <a:ext cx="8712968" cy="32406"/>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8C6EE47E-BD0F-CC87-74B3-0D7D0A8F97BA}"/>
              </a:ext>
            </a:extLst>
          </p:cNvPr>
          <p:cNvSpPr txBox="1"/>
          <p:nvPr/>
        </p:nvSpPr>
        <p:spPr>
          <a:xfrm>
            <a:off x="14396" y="2783411"/>
            <a:ext cx="297342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Midnight Munchies SOS</a:t>
            </a:r>
          </a:p>
        </p:txBody>
      </p:sp>
      <p:sp>
        <p:nvSpPr>
          <p:cNvPr id="7" name="Text Box 4">
            <a:extLst>
              <a:ext uri="{FF2B5EF4-FFF2-40B4-BE49-F238E27FC236}">
                <a16:creationId xmlns:a16="http://schemas.microsoft.com/office/drawing/2014/main" id="{4F535304-070B-11DD-479C-C6E36233BD74}"/>
              </a:ext>
            </a:extLst>
          </p:cNvPr>
          <p:cNvSpPr txBox="1">
            <a:spLocks noChangeArrowheads="1"/>
          </p:cNvSpPr>
          <p:nvPr/>
        </p:nvSpPr>
        <p:spPr bwMode="auto">
          <a:xfrm>
            <a:off x="467544" y="4014791"/>
            <a:ext cx="8208912" cy="1700209"/>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“Which of you who has a friend will go to him at midnight and say to him, ‘Friend, lend me three loaves,</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a friend of mine has arrived on a journey, and I have nothing to set before him’;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he will answer from within, ‘Do not bother me;  the door is now shut, and my children are with me in bed.  I cannot get up and give you anything’?  </a:t>
            </a: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I tell you, though he will not get up and give him anything because he is his friend, yet because of his impudence he will rise and give him whatever he needs.</a:t>
            </a:r>
            <a:r>
              <a:rPr lang="en-AU" sz="1600" dirty="0"/>
              <a:t> </a:t>
            </a:r>
            <a:endParaRPr lang="en-AU" sz="1600" dirty="0">
              <a:effectLst/>
              <a:latin typeface="Times New Roman" panose="02020603050405020304" pitchFamily="18" charset="0"/>
              <a:ea typeface="Times New Roman" panose="02020603050405020304" pitchFamily="18" charset="0"/>
            </a:endParaRPr>
          </a:p>
        </p:txBody>
      </p:sp>
      <p:sp>
        <p:nvSpPr>
          <p:cNvPr id="9" name="TextBox 8">
            <a:extLst>
              <a:ext uri="{FF2B5EF4-FFF2-40B4-BE49-F238E27FC236}">
                <a16:creationId xmlns:a16="http://schemas.microsoft.com/office/drawing/2014/main" id="{8ED95489-EC73-441A-BBA5-3AD4C1A86BBA}"/>
              </a:ext>
            </a:extLst>
          </p:cNvPr>
          <p:cNvSpPr txBox="1"/>
          <p:nvPr/>
        </p:nvSpPr>
        <p:spPr>
          <a:xfrm>
            <a:off x="95848" y="3051615"/>
            <a:ext cx="9048152" cy="646331"/>
          </a:xfrm>
          <a:prstGeom prst="rect">
            <a:avLst/>
          </a:prstGeom>
          <a:noFill/>
          <a:ln w="19050">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Your friend will supply what you need, not because he is your friend, but because you ‘had the hide’ (boldness) to ask him, even though you knew it was highly inconvenient.</a:t>
            </a:r>
          </a:p>
        </p:txBody>
      </p:sp>
    </p:spTree>
    <p:extLst>
      <p:ext uri="{BB962C8B-B14F-4D97-AF65-F5344CB8AC3E}">
        <p14:creationId xmlns:p14="http://schemas.microsoft.com/office/powerpoint/2010/main" val="1217203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3" grpId="0" animBg="1"/>
      <p:bldP spid="8" grpId="0" animBg="1"/>
      <p:bldP spid="3" grpId="0" animBg="1"/>
      <p:bldP spid="6" grpId="0" build="p"/>
      <p:bldP spid="7" grpId="0" animBg="1"/>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031" y="-9184"/>
            <a:ext cx="4598031"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Lord, teach us to pray.....    </a:t>
            </a:r>
            <a:r>
              <a:rPr lang="en-AU" dirty="0">
                <a:solidFill>
                  <a:srgbClr val="FFFF00"/>
                </a:solidFill>
                <a:latin typeface="Times New Roman" panose="02020603050405020304" pitchFamily="18" charset="0"/>
                <a:cs typeface="Times New Roman" panose="02020603050405020304" pitchFamily="18" charset="0"/>
              </a:rPr>
              <a:t>(Part II)</a:t>
            </a:r>
          </a:p>
        </p:txBody>
      </p:sp>
      <p:sp>
        <p:nvSpPr>
          <p:cNvPr id="2" name="TextBox 1">
            <a:extLst>
              <a:ext uri="{FF2B5EF4-FFF2-40B4-BE49-F238E27FC236}">
                <a16:creationId xmlns:a16="http://schemas.microsoft.com/office/drawing/2014/main" id="{CD22921D-DA78-45BD-CCE9-649814368AEB}"/>
              </a:ext>
            </a:extLst>
          </p:cNvPr>
          <p:cNvSpPr txBox="1"/>
          <p:nvPr/>
        </p:nvSpPr>
        <p:spPr>
          <a:xfrm>
            <a:off x="19392" y="1002392"/>
            <a:ext cx="5421308" cy="1200329"/>
          </a:xfrm>
          <a:prstGeom prst="rect">
            <a:avLst/>
          </a:prstGeom>
          <a:noFill/>
          <a:ln w="19050">
            <a:noFill/>
          </a:ln>
        </p:spPr>
        <p:txBody>
          <a:bodyPr wrap="square" rtlCol="0">
            <a:spAutoFit/>
          </a:bodyPr>
          <a:lstStyle/>
          <a:p>
            <a:pPr marL="315913" indent="-315913"/>
            <a:r>
              <a:rPr lang="en-AU" dirty="0">
                <a:solidFill>
                  <a:srgbClr val="FFFF00"/>
                </a:solidFill>
                <a:latin typeface="Times New Roman" panose="02020603050405020304" pitchFamily="18" charset="0"/>
                <a:cs typeface="Times New Roman" panose="02020603050405020304" pitchFamily="18" charset="0"/>
              </a:rPr>
              <a:t>1.  Jesus is teaching us to pray for things of the Spirit (for the necessities of Spiritual Life).</a:t>
            </a:r>
          </a:p>
          <a:p>
            <a:pPr marL="315913" indent="-315913"/>
            <a:r>
              <a:rPr lang="en-AU" dirty="0">
                <a:solidFill>
                  <a:srgbClr val="FFFF00"/>
                </a:solidFill>
                <a:latin typeface="Times New Roman" panose="02020603050405020304" pitchFamily="18" charset="0"/>
                <a:cs typeface="Times New Roman" panose="02020603050405020304" pitchFamily="18" charset="0"/>
              </a:rPr>
              <a:t>2.  There is a </a:t>
            </a:r>
            <a:r>
              <a:rPr lang="en-AU" u="sng" dirty="0">
                <a:solidFill>
                  <a:srgbClr val="FFFF00"/>
                </a:solidFill>
                <a:latin typeface="Times New Roman" panose="02020603050405020304" pitchFamily="18" charset="0"/>
                <a:cs typeface="Times New Roman" panose="02020603050405020304" pitchFamily="18" charset="0"/>
              </a:rPr>
              <a:t>contrast</a:t>
            </a:r>
            <a:r>
              <a:rPr lang="en-AU" dirty="0">
                <a:solidFill>
                  <a:srgbClr val="FFFF00"/>
                </a:solidFill>
                <a:latin typeface="Times New Roman" panose="02020603050405020304" pitchFamily="18" charset="0"/>
                <a:cs typeface="Times New Roman" panose="02020603050405020304" pitchFamily="18" charset="0"/>
              </a:rPr>
              <a:t> between man who is evil, and God who is good.</a:t>
            </a:r>
          </a:p>
        </p:txBody>
      </p:sp>
      <p:sp>
        <p:nvSpPr>
          <p:cNvPr id="13" name="TextBox 12">
            <a:extLst>
              <a:ext uri="{FF2B5EF4-FFF2-40B4-BE49-F238E27FC236}">
                <a16:creationId xmlns:a16="http://schemas.microsoft.com/office/drawing/2014/main" id="{EA3B67B9-7A38-3056-9D72-E7AF3648118E}"/>
              </a:ext>
            </a:extLst>
          </p:cNvPr>
          <p:cNvSpPr txBox="1"/>
          <p:nvPr/>
        </p:nvSpPr>
        <p:spPr>
          <a:xfrm>
            <a:off x="755576" y="394180"/>
            <a:ext cx="4176464" cy="646331"/>
          </a:xfrm>
          <a:prstGeom prst="rect">
            <a:avLst/>
          </a:prstGeom>
          <a:noFill/>
          <a:ln w="15875">
            <a:solidFill>
              <a:srgbClr val="00B0F0"/>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Godly prayer:  </a:t>
            </a:r>
          </a:p>
          <a:p>
            <a:r>
              <a:rPr lang="en-AU" dirty="0">
                <a:solidFill>
                  <a:srgbClr val="00B0F0"/>
                </a:solidFill>
                <a:latin typeface="Times New Roman" panose="02020603050405020304" pitchFamily="18" charset="0"/>
                <a:cs typeface="Times New Roman" panose="02020603050405020304" pitchFamily="18" charset="0"/>
              </a:rPr>
              <a:t>Praying for the necessities of Spiritual Life</a:t>
            </a:r>
          </a:p>
        </p:txBody>
      </p:sp>
      <p:sp>
        <p:nvSpPr>
          <p:cNvPr id="15" name="TextBox 14">
            <a:extLst>
              <a:ext uri="{FF2B5EF4-FFF2-40B4-BE49-F238E27FC236}">
                <a16:creationId xmlns:a16="http://schemas.microsoft.com/office/drawing/2014/main" id="{893DCA09-A1FF-8CE6-425B-A58F5D710C19}"/>
              </a:ext>
            </a:extLst>
          </p:cNvPr>
          <p:cNvSpPr txBox="1"/>
          <p:nvPr/>
        </p:nvSpPr>
        <p:spPr>
          <a:xfrm>
            <a:off x="467544" y="2466137"/>
            <a:ext cx="8751887" cy="923330"/>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request wasn’t for self – it equipped him to serve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It was a service that would cost him</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Bold enough to ask.  Had the hide to knock on the door even though not really welcome</a:t>
            </a:r>
          </a:p>
        </p:txBody>
      </p:sp>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5558112" y="64579"/>
            <a:ext cx="3585888" cy="1971052"/>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 hallowed be your name.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  </a:t>
            </a:r>
            <a:br>
              <a:rPr lang="en-AU" sz="1600" dirty="0">
                <a:latin typeface="Calibri" panose="020F0502020204030204" pitchFamily="34" charset="0"/>
                <a:ea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forgive us our sins,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 is indebted to us.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cxnSp>
        <p:nvCxnSpPr>
          <p:cNvPr id="5" name="Straight Connector 4">
            <a:extLst>
              <a:ext uri="{FF2B5EF4-FFF2-40B4-BE49-F238E27FC236}">
                <a16:creationId xmlns:a16="http://schemas.microsoft.com/office/drawing/2014/main" id="{467D559E-D04C-D8F7-6781-CD999CB5486B}"/>
              </a:ext>
            </a:extLst>
          </p:cNvPr>
          <p:cNvCxnSpPr/>
          <p:nvPr/>
        </p:nvCxnSpPr>
        <p:spPr>
          <a:xfrm flipV="1">
            <a:off x="215516" y="2163777"/>
            <a:ext cx="8712968" cy="32406"/>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8C6EE47E-BD0F-CC87-74B3-0D7D0A8F97BA}"/>
              </a:ext>
            </a:extLst>
          </p:cNvPr>
          <p:cNvSpPr txBox="1"/>
          <p:nvPr/>
        </p:nvSpPr>
        <p:spPr>
          <a:xfrm>
            <a:off x="0" y="2209844"/>
            <a:ext cx="297342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Midnight Munchies SOS</a:t>
            </a:r>
          </a:p>
        </p:txBody>
      </p:sp>
      <p:sp>
        <p:nvSpPr>
          <p:cNvPr id="10" name="TextBox 9">
            <a:extLst>
              <a:ext uri="{FF2B5EF4-FFF2-40B4-BE49-F238E27FC236}">
                <a16:creationId xmlns:a16="http://schemas.microsoft.com/office/drawing/2014/main" id="{E711B0F0-CEA4-C188-FBB3-DB3E517BC0A8}"/>
              </a:ext>
            </a:extLst>
          </p:cNvPr>
          <p:cNvSpPr txBox="1"/>
          <p:nvPr/>
        </p:nvSpPr>
        <p:spPr>
          <a:xfrm>
            <a:off x="47924" y="3344531"/>
            <a:ext cx="9048152" cy="646331"/>
          </a:xfrm>
          <a:prstGeom prst="rect">
            <a:avLst/>
          </a:prstGeom>
          <a:noFill/>
          <a:ln w="19050">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 boldly to be equipped for every service opportunity (as it arises).  </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contrasted with a reluctant friend.  God is quick to answer every Spiritual prayer</a:t>
            </a:r>
          </a:p>
        </p:txBody>
      </p:sp>
      <p:sp>
        <p:nvSpPr>
          <p:cNvPr id="11" name="Text Box 4">
            <a:extLst>
              <a:ext uri="{FF2B5EF4-FFF2-40B4-BE49-F238E27FC236}">
                <a16:creationId xmlns:a16="http://schemas.microsoft.com/office/drawing/2014/main" id="{8B3DBFDA-E2C7-FC99-083B-AAEECB9294E4}"/>
              </a:ext>
            </a:extLst>
          </p:cNvPr>
          <p:cNvSpPr txBox="1">
            <a:spLocks noChangeArrowheads="1"/>
          </p:cNvSpPr>
          <p:nvPr/>
        </p:nvSpPr>
        <p:spPr bwMode="auto">
          <a:xfrm>
            <a:off x="1043608" y="3990862"/>
            <a:ext cx="7188372" cy="887679"/>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9 </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And I tell you, ask, and it will be given to you;  seek, and you will find;  knock, and it will be opened to you.  </a:t>
            </a: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10 </a:t>
            </a:r>
            <a:r>
              <a:rPr lang="en-AU" sz="1600" dirty="0">
                <a:solidFill>
                  <a:srgbClr val="FF0000"/>
                </a:solidFill>
                <a:effectLst/>
                <a:latin typeface="Comic Sans MS" panose="030F0902030302020204" pitchFamily="66" charset="0"/>
                <a:ea typeface="Times New Roman" panose="02020603050405020304" pitchFamily="18" charset="0"/>
                <a:cs typeface="Times New Roman" panose="02020603050405020304" pitchFamily="18" charset="0"/>
              </a:rPr>
              <a:t>For everyone who asks receives, and the one who seeks finds, and to the one who knocks it will be opened.</a:t>
            </a:r>
            <a:r>
              <a:rPr lang="en-AU" sz="1600" dirty="0">
                <a:effectLst/>
              </a:rPr>
              <a:t> </a:t>
            </a:r>
            <a:endParaRPr lang="en-A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70226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a:extLst>
              <a:ext uri="{FF2B5EF4-FFF2-40B4-BE49-F238E27FC236}">
                <a16:creationId xmlns:a16="http://schemas.microsoft.com/office/drawing/2014/main" id="{F0910813-6890-FE38-51F6-B7796EBC90EB}"/>
              </a:ext>
            </a:extLst>
          </p:cNvPr>
          <p:cNvSpPr txBox="1"/>
          <p:nvPr/>
        </p:nvSpPr>
        <p:spPr>
          <a:xfrm>
            <a:off x="-26031" y="-9184"/>
            <a:ext cx="4598031" cy="430887"/>
          </a:xfrm>
          <a:prstGeom prst="rect">
            <a:avLst/>
          </a:prstGeom>
          <a:noFill/>
          <a:ln w="19050">
            <a:noFill/>
          </a:ln>
        </p:spPr>
        <p:txBody>
          <a:bodyPr wrap="square" rtlCol="0">
            <a:spAutoFit/>
          </a:bodyPr>
          <a:lstStyle/>
          <a:p>
            <a:pPr marL="4763" indent="-4763"/>
            <a:r>
              <a:rPr lang="en-AU" sz="2200" b="1" dirty="0">
                <a:solidFill>
                  <a:srgbClr val="FFFF00"/>
                </a:solidFill>
                <a:latin typeface="Times New Roman" panose="02020603050405020304" pitchFamily="18" charset="0"/>
                <a:cs typeface="Times New Roman" panose="02020603050405020304" pitchFamily="18" charset="0"/>
              </a:rPr>
              <a:t>Lord, teach us to pray.....    </a:t>
            </a:r>
            <a:r>
              <a:rPr lang="en-AU" dirty="0">
                <a:solidFill>
                  <a:srgbClr val="FFFF00"/>
                </a:solidFill>
                <a:latin typeface="Times New Roman" panose="02020603050405020304" pitchFamily="18" charset="0"/>
                <a:cs typeface="Times New Roman" panose="02020603050405020304" pitchFamily="18" charset="0"/>
              </a:rPr>
              <a:t>(Part II)</a:t>
            </a:r>
          </a:p>
        </p:txBody>
      </p:sp>
      <p:sp>
        <p:nvSpPr>
          <p:cNvPr id="2" name="TextBox 1">
            <a:extLst>
              <a:ext uri="{FF2B5EF4-FFF2-40B4-BE49-F238E27FC236}">
                <a16:creationId xmlns:a16="http://schemas.microsoft.com/office/drawing/2014/main" id="{CD22921D-DA78-45BD-CCE9-649814368AEB}"/>
              </a:ext>
            </a:extLst>
          </p:cNvPr>
          <p:cNvSpPr txBox="1"/>
          <p:nvPr/>
        </p:nvSpPr>
        <p:spPr>
          <a:xfrm>
            <a:off x="19392" y="1002392"/>
            <a:ext cx="5421308" cy="1200329"/>
          </a:xfrm>
          <a:prstGeom prst="rect">
            <a:avLst/>
          </a:prstGeom>
          <a:noFill/>
          <a:ln w="19050">
            <a:noFill/>
          </a:ln>
        </p:spPr>
        <p:txBody>
          <a:bodyPr wrap="square" rtlCol="0">
            <a:spAutoFit/>
          </a:bodyPr>
          <a:lstStyle/>
          <a:p>
            <a:pPr marL="315913" indent="-315913"/>
            <a:r>
              <a:rPr lang="en-AU" dirty="0">
                <a:solidFill>
                  <a:srgbClr val="FFFF00"/>
                </a:solidFill>
                <a:latin typeface="Times New Roman" panose="02020603050405020304" pitchFamily="18" charset="0"/>
                <a:cs typeface="Times New Roman" panose="02020603050405020304" pitchFamily="18" charset="0"/>
              </a:rPr>
              <a:t>1.  Jesus is teaching us to pray for things of the Spirit (for the necessities of Spiritual Life).</a:t>
            </a:r>
          </a:p>
          <a:p>
            <a:pPr marL="315913" indent="-315913"/>
            <a:r>
              <a:rPr lang="en-AU" dirty="0">
                <a:solidFill>
                  <a:srgbClr val="FFFF00"/>
                </a:solidFill>
                <a:latin typeface="Times New Roman" panose="02020603050405020304" pitchFamily="18" charset="0"/>
                <a:cs typeface="Times New Roman" panose="02020603050405020304" pitchFamily="18" charset="0"/>
              </a:rPr>
              <a:t>2.  There is a </a:t>
            </a:r>
            <a:r>
              <a:rPr lang="en-AU" u="sng" dirty="0">
                <a:solidFill>
                  <a:srgbClr val="FFFF00"/>
                </a:solidFill>
                <a:latin typeface="Times New Roman" panose="02020603050405020304" pitchFamily="18" charset="0"/>
                <a:cs typeface="Times New Roman" panose="02020603050405020304" pitchFamily="18" charset="0"/>
              </a:rPr>
              <a:t>contrast</a:t>
            </a:r>
            <a:r>
              <a:rPr lang="en-AU" dirty="0">
                <a:solidFill>
                  <a:srgbClr val="FFFF00"/>
                </a:solidFill>
                <a:latin typeface="Times New Roman" panose="02020603050405020304" pitchFamily="18" charset="0"/>
                <a:cs typeface="Times New Roman" panose="02020603050405020304" pitchFamily="18" charset="0"/>
              </a:rPr>
              <a:t> between man who is evil, and God who is good.</a:t>
            </a:r>
          </a:p>
        </p:txBody>
      </p:sp>
      <p:sp>
        <p:nvSpPr>
          <p:cNvPr id="13" name="TextBox 12">
            <a:extLst>
              <a:ext uri="{FF2B5EF4-FFF2-40B4-BE49-F238E27FC236}">
                <a16:creationId xmlns:a16="http://schemas.microsoft.com/office/drawing/2014/main" id="{EA3B67B9-7A38-3056-9D72-E7AF3648118E}"/>
              </a:ext>
            </a:extLst>
          </p:cNvPr>
          <p:cNvSpPr txBox="1"/>
          <p:nvPr/>
        </p:nvSpPr>
        <p:spPr>
          <a:xfrm>
            <a:off x="755576" y="394180"/>
            <a:ext cx="4176464" cy="646331"/>
          </a:xfrm>
          <a:prstGeom prst="rect">
            <a:avLst/>
          </a:prstGeom>
          <a:noFill/>
          <a:ln w="15875">
            <a:solidFill>
              <a:srgbClr val="00B0F0"/>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Godly prayer:  </a:t>
            </a:r>
          </a:p>
          <a:p>
            <a:r>
              <a:rPr lang="en-AU" dirty="0">
                <a:solidFill>
                  <a:srgbClr val="00B0F0"/>
                </a:solidFill>
                <a:latin typeface="Times New Roman" panose="02020603050405020304" pitchFamily="18" charset="0"/>
                <a:cs typeface="Times New Roman" panose="02020603050405020304" pitchFamily="18" charset="0"/>
              </a:rPr>
              <a:t>Praying for the necessities of Spiritual Life</a:t>
            </a:r>
          </a:p>
        </p:txBody>
      </p:sp>
      <p:sp>
        <p:nvSpPr>
          <p:cNvPr id="15" name="TextBox 14">
            <a:extLst>
              <a:ext uri="{FF2B5EF4-FFF2-40B4-BE49-F238E27FC236}">
                <a16:creationId xmlns:a16="http://schemas.microsoft.com/office/drawing/2014/main" id="{893DCA09-A1FF-8CE6-425B-A58F5D710C19}"/>
              </a:ext>
            </a:extLst>
          </p:cNvPr>
          <p:cNvSpPr txBox="1"/>
          <p:nvPr/>
        </p:nvSpPr>
        <p:spPr>
          <a:xfrm>
            <a:off x="506464" y="2466137"/>
            <a:ext cx="8712968" cy="923330"/>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request wasn’t for self – it equipped him to serve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It was a service that would cost him</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Bold enough to ask.  Had the hide to knock on the door even though not really welcome</a:t>
            </a:r>
          </a:p>
        </p:txBody>
      </p:sp>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5558112" y="64579"/>
            <a:ext cx="3585888" cy="1971052"/>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 hallowed be your name.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  </a:t>
            </a:r>
            <a:br>
              <a:rPr lang="en-AU" sz="1600" dirty="0">
                <a:latin typeface="Calibri" panose="020F0502020204030204" pitchFamily="34" charset="0"/>
                <a:ea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forgive us our sins,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 is indebted to us.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cxnSp>
        <p:nvCxnSpPr>
          <p:cNvPr id="5" name="Straight Connector 4">
            <a:extLst>
              <a:ext uri="{FF2B5EF4-FFF2-40B4-BE49-F238E27FC236}">
                <a16:creationId xmlns:a16="http://schemas.microsoft.com/office/drawing/2014/main" id="{467D559E-D04C-D8F7-6781-CD999CB5486B}"/>
              </a:ext>
            </a:extLst>
          </p:cNvPr>
          <p:cNvCxnSpPr/>
          <p:nvPr/>
        </p:nvCxnSpPr>
        <p:spPr>
          <a:xfrm flipV="1">
            <a:off x="215516" y="2163777"/>
            <a:ext cx="8712968" cy="32406"/>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8C6EE47E-BD0F-CC87-74B3-0D7D0A8F97BA}"/>
              </a:ext>
            </a:extLst>
          </p:cNvPr>
          <p:cNvSpPr txBox="1"/>
          <p:nvPr/>
        </p:nvSpPr>
        <p:spPr>
          <a:xfrm>
            <a:off x="0" y="2209844"/>
            <a:ext cx="2973428"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Midnight Munchies SOS</a:t>
            </a:r>
          </a:p>
        </p:txBody>
      </p:sp>
      <p:sp>
        <p:nvSpPr>
          <p:cNvPr id="10" name="TextBox 9">
            <a:extLst>
              <a:ext uri="{FF2B5EF4-FFF2-40B4-BE49-F238E27FC236}">
                <a16:creationId xmlns:a16="http://schemas.microsoft.com/office/drawing/2014/main" id="{E711B0F0-CEA4-C188-FBB3-DB3E517BC0A8}"/>
              </a:ext>
            </a:extLst>
          </p:cNvPr>
          <p:cNvSpPr txBox="1"/>
          <p:nvPr/>
        </p:nvSpPr>
        <p:spPr>
          <a:xfrm>
            <a:off x="47924" y="3344531"/>
            <a:ext cx="9048152" cy="646331"/>
          </a:xfrm>
          <a:prstGeom prst="rect">
            <a:avLst/>
          </a:prstGeom>
          <a:noFill/>
          <a:ln w="19050">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 boldly to be equipped for every service opportunity (as it arises).  </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contrasted with a reluctant friend.  God is quick to answer every Spiritual prayer</a:t>
            </a:r>
          </a:p>
        </p:txBody>
      </p:sp>
      <p:sp>
        <p:nvSpPr>
          <p:cNvPr id="3" name="TextBox 2">
            <a:extLst>
              <a:ext uri="{FF2B5EF4-FFF2-40B4-BE49-F238E27FC236}">
                <a16:creationId xmlns:a16="http://schemas.microsoft.com/office/drawing/2014/main" id="{00397BC9-674E-FDFC-5BB1-F773A2E169E9}"/>
              </a:ext>
            </a:extLst>
          </p:cNvPr>
          <p:cNvSpPr txBox="1"/>
          <p:nvPr/>
        </p:nvSpPr>
        <p:spPr>
          <a:xfrm>
            <a:off x="6096" y="3971588"/>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Ask</a:t>
            </a:r>
          </a:p>
        </p:txBody>
      </p:sp>
      <p:sp>
        <p:nvSpPr>
          <p:cNvPr id="4" name="TextBox 3">
            <a:extLst>
              <a:ext uri="{FF2B5EF4-FFF2-40B4-BE49-F238E27FC236}">
                <a16:creationId xmlns:a16="http://schemas.microsoft.com/office/drawing/2014/main" id="{2FF04FCB-0609-B590-9FCD-FCDA814689C3}"/>
              </a:ext>
            </a:extLst>
          </p:cNvPr>
          <p:cNvSpPr txBox="1"/>
          <p:nvPr/>
        </p:nvSpPr>
        <p:spPr>
          <a:xfrm>
            <a:off x="6096" y="4483652"/>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Seek</a:t>
            </a:r>
          </a:p>
        </p:txBody>
      </p:sp>
      <p:sp>
        <p:nvSpPr>
          <p:cNvPr id="7" name="TextBox 6">
            <a:extLst>
              <a:ext uri="{FF2B5EF4-FFF2-40B4-BE49-F238E27FC236}">
                <a16:creationId xmlns:a16="http://schemas.microsoft.com/office/drawing/2014/main" id="{0C449ABF-53CA-3E98-8F02-7979D88ECCEE}"/>
              </a:ext>
            </a:extLst>
          </p:cNvPr>
          <p:cNvSpPr txBox="1"/>
          <p:nvPr/>
        </p:nvSpPr>
        <p:spPr>
          <a:xfrm>
            <a:off x="12192" y="5087156"/>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Knock</a:t>
            </a:r>
          </a:p>
        </p:txBody>
      </p:sp>
      <p:sp>
        <p:nvSpPr>
          <p:cNvPr id="9" name="TextBox 8">
            <a:extLst>
              <a:ext uri="{FF2B5EF4-FFF2-40B4-BE49-F238E27FC236}">
                <a16:creationId xmlns:a16="http://schemas.microsoft.com/office/drawing/2014/main" id="{76602A9E-03A5-7B9C-CC3A-2C308101F577}"/>
              </a:ext>
            </a:extLst>
          </p:cNvPr>
          <p:cNvSpPr txBox="1"/>
          <p:nvPr/>
        </p:nvSpPr>
        <p:spPr>
          <a:xfrm>
            <a:off x="683567" y="3971588"/>
            <a:ext cx="8438937"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Praying for the necessities of Spiritual Life</a:t>
            </a:r>
          </a:p>
        </p:txBody>
      </p:sp>
      <p:sp>
        <p:nvSpPr>
          <p:cNvPr id="12" name="TextBox 11">
            <a:extLst>
              <a:ext uri="{FF2B5EF4-FFF2-40B4-BE49-F238E27FC236}">
                <a16:creationId xmlns:a16="http://schemas.microsoft.com/office/drawing/2014/main" id="{6525045C-3A2B-257D-8E30-032FDC0ECD58}"/>
              </a:ext>
            </a:extLst>
          </p:cNvPr>
          <p:cNvSpPr txBox="1"/>
          <p:nvPr/>
        </p:nvSpPr>
        <p:spPr>
          <a:xfrm>
            <a:off x="578173" y="4501940"/>
            <a:ext cx="8641868"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Pursuing God and His will</a:t>
            </a:r>
          </a:p>
        </p:txBody>
      </p:sp>
      <p:sp>
        <p:nvSpPr>
          <p:cNvPr id="14" name="TextBox 13">
            <a:extLst>
              <a:ext uri="{FF2B5EF4-FFF2-40B4-BE49-F238E27FC236}">
                <a16:creationId xmlns:a16="http://schemas.microsoft.com/office/drawing/2014/main" id="{C6073D0D-EABF-D8C3-8829-64D21E386320}"/>
              </a:ext>
            </a:extLst>
          </p:cNvPr>
          <p:cNvSpPr txBox="1"/>
          <p:nvPr/>
        </p:nvSpPr>
        <p:spPr>
          <a:xfrm>
            <a:off x="748955" y="5103335"/>
            <a:ext cx="8347121"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Coming into God’s presence and blessing</a:t>
            </a:r>
          </a:p>
        </p:txBody>
      </p:sp>
      <p:sp>
        <p:nvSpPr>
          <p:cNvPr id="17" name="TextBox 16">
            <a:extLst>
              <a:ext uri="{FF2B5EF4-FFF2-40B4-BE49-F238E27FC236}">
                <a16:creationId xmlns:a16="http://schemas.microsoft.com/office/drawing/2014/main" id="{C6E3DA05-5B15-AAD7-7376-BF686E589F17}"/>
              </a:ext>
            </a:extLst>
          </p:cNvPr>
          <p:cNvSpPr txBox="1"/>
          <p:nvPr/>
        </p:nvSpPr>
        <p:spPr>
          <a:xfrm>
            <a:off x="679638" y="4236764"/>
            <a:ext cx="8438937"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gives us God-sized assignments.  Pray to be equipped to serve.</a:t>
            </a:r>
          </a:p>
        </p:txBody>
      </p:sp>
      <p:sp>
        <p:nvSpPr>
          <p:cNvPr id="18" name="TextBox 17">
            <a:extLst>
              <a:ext uri="{FF2B5EF4-FFF2-40B4-BE49-F238E27FC236}">
                <a16:creationId xmlns:a16="http://schemas.microsoft.com/office/drawing/2014/main" id="{552F8720-0EB8-D104-7CD0-EA7CC9A9F25C}"/>
              </a:ext>
            </a:extLst>
          </p:cNvPr>
          <p:cNvSpPr txBox="1"/>
          <p:nvPr/>
        </p:nvSpPr>
        <p:spPr>
          <a:xfrm>
            <a:off x="234630" y="4767116"/>
            <a:ext cx="8883945"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Strive to find God.  Pray and read the Scriptures.  Accept what He reveals about Himself</a:t>
            </a:r>
          </a:p>
        </p:txBody>
      </p:sp>
      <p:sp>
        <p:nvSpPr>
          <p:cNvPr id="19" name="TextBox 18">
            <a:extLst>
              <a:ext uri="{FF2B5EF4-FFF2-40B4-BE49-F238E27FC236}">
                <a16:creationId xmlns:a16="http://schemas.microsoft.com/office/drawing/2014/main" id="{DE1F251D-7FA6-5476-BE43-74A69ABF3852}"/>
              </a:ext>
            </a:extLst>
          </p:cNvPr>
          <p:cNvSpPr txBox="1"/>
          <p:nvPr/>
        </p:nvSpPr>
        <p:spPr>
          <a:xfrm>
            <a:off x="5114544" y="3947204"/>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Asking</a:t>
            </a:r>
          </a:p>
        </p:txBody>
      </p:sp>
      <p:sp>
        <p:nvSpPr>
          <p:cNvPr id="20" name="TextBox 19">
            <a:extLst>
              <a:ext uri="{FF2B5EF4-FFF2-40B4-BE49-F238E27FC236}">
                <a16:creationId xmlns:a16="http://schemas.microsoft.com/office/drawing/2014/main" id="{C427D531-6170-3DC1-089A-C094C560A1F0}"/>
              </a:ext>
            </a:extLst>
          </p:cNvPr>
          <p:cNvSpPr txBox="1"/>
          <p:nvPr/>
        </p:nvSpPr>
        <p:spPr>
          <a:xfrm>
            <a:off x="5151120" y="4526324"/>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Seeking</a:t>
            </a:r>
          </a:p>
        </p:txBody>
      </p:sp>
      <p:sp>
        <p:nvSpPr>
          <p:cNvPr id="21" name="TextBox 20">
            <a:extLst>
              <a:ext uri="{FF2B5EF4-FFF2-40B4-BE49-F238E27FC236}">
                <a16:creationId xmlns:a16="http://schemas.microsoft.com/office/drawing/2014/main" id="{358C3B0F-AE80-E4C2-4878-5383769C723A}"/>
              </a:ext>
            </a:extLst>
          </p:cNvPr>
          <p:cNvSpPr txBox="1"/>
          <p:nvPr/>
        </p:nvSpPr>
        <p:spPr>
          <a:xfrm>
            <a:off x="5193792" y="5062772"/>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Knocking</a:t>
            </a:r>
          </a:p>
        </p:txBody>
      </p:sp>
      <p:sp>
        <p:nvSpPr>
          <p:cNvPr id="23" name="TextBox 22">
            <a:extLst>
              <a:ext uri="{FF2B5EF4-FFF2-40B4-BE49-F238E27FC236}">
                <a16:creationId xmlns:a16="http://schemas.microsoft.com/office/drawing/2014/main" id="{72D2686F-1952-2D08-038A-B90A8F43B5EF}"/>
              </a:ext>
            </a:extLst>
          </p:cNvPr>
          <p:cNvSpPr txBox="1"/>
          <p:nvPr/>
        </p:nvSpPr>
        <p:spPr>
          <a:xfrm>
            <a:off x="222438" y="5340140"/>
            <a:ext cx="8883945"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Knock on the door of salvation, and Jesus  </a:t>
            </a:r>
            <a:r>
              <a:rPr lang="en-AU" b="1" u="sng" dirty="0">
                <a:solidFill>
                  <a:schemeClr val="bg1"/>
                </a:solidFill>
                <a:latin typeface="Times New Roman" panose="02020603050405020304" pitchFamily="18" charset="0"/>
                <a:cs typeface="Times New Roman" panose="02020603050405020304" pitchFamily="18" charset="0"/>
              </a:rPr>
              <a:t>will</a:t>
            </a:r>
            <a:r>
              <a:rPr lang="en-AU" dirty="0">
                <a:solidFill>
                  <a:schemeClr val="bg1"/>
                </a:solidFill>
                <a:latin typeface="Times New Roman" panose="02020603050405020304" pitchFamily="18" charset="0"/>
                <a:cs typeface="Times New Roman" panose="02020603050405020304" pitchFamily="18" charset="0"/>
              </a:rPr>
              <a:t>  usher you in</a:t>
            </a:r>
          </a:p>
        </p:txBody>
      </p:sp>
    </p:spTree>
    <p:extLst>
      <p:ext uri="{BB962C8B-B14F-4D97-AF65-F5344CB8AC3E}">
        <p14:creationId xmlns:p14="http://schemas.microsoft.com/office/powerpoint/2010/main" val="941430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EA3B67B9-7A38-3056-9D72-E7AF3648118E}"/>
              </a:ext>
            </a:extLst>
          </p:cNvPr>
          <p:cNvSpPr txBox="1"/>
          <p:nvPr/>
        </p:nvSpPr>
        <p:spPr>
          <a:xfrm>
            <a:off x="421027" y="36982"/>
            <a:ext cx="4618037" cy="400110"/>
          </a:xfrm>
          <a:prstGeom prst="rect">
            <a:avLst/>
          </a:prstGeom>
          <a:noFill/>
          <a:ln w="15875">
            <a:solidFill>
              <a:srgbClr val="00B0F0"/>
            </a:solidFill>
          </a:ln>
        </p:spPr>
        <p:txBody>
          <a:bodyPr wrap="square" rtlCol="0">
            <a:spAutoFit/>
          </a:bodyPr>
          <a:lstStyle/>
          <a:p>
            <a:r>
              <a:rPr lang="en-AU" sz="2000" dirty="0">
                <a:solidFill>
                  <a:srgbClr val="00B0F0"/>
                </a:solidFill>
                <a:latin typeface="Times New Roman" panose="02020603050405020304" pitchFamily="18" charset="0"/>
                <a:cs typeface="Times New Roman" panose="02020603050405020304" pitchFamily="18" charset="0"/>
              </a:rPr>
              <a:t>Praying for the necessities of Spiritual Life</a:t>
            </a:r>
          </a:p>
        </p:txBody>
      </p:sp>
      <p:sp>
        <p:nvSpPr>
          <p:cNvPr id="15" name="TextBox 14">
            <a:extLst>
              <a:ext uri="{FF2B5EF4-FFF2-40B4-BE49-F238E27FC236}">
                <a16:creationId xmlns:a16="http://schemas.microsoft.com/office/drawing/2014/main" id="{893DCA09-A1FF-8CE6-425B-A58F5D710C19}"/>
              </a:ext>
            </a:extLst>
          </p:cNvPr>
          <p:cNvSpPr txBox="1"/>
          <p:nvPr/>
        </p:nvSpPr>
        <p:spPr>
          <a:xfrm>
            <a:off x="18620" y="710996"/>
            <a:ext cx="5539492" cy="1200329"/>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request wasn’t for self – it equipped him to serve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It was a service that would cost him</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Bold enough to ask.  Had the hide to knock on the door even though not really welcome</a:t>
            </a:r>
          </a:p>
        </p:txBody>
      </p:sp>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5558112" y="-9838"/>
            <a:ext cx="3585888" cy="1971052"/>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 hallowed be your name.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  </a:t>
            </a:r>
            <a:br>
              <a:rPr lang="en-AU" sz="1600" dirty="0">
                <a:latin typeface="Calibri" panose="020F0502020204030204" pitchFamily="34" charset="0"/>
                <a:ea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forgive us our sins,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 is indebted to us.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cxnSp>
        <p:nvCxnSpPr>
          <p:cNvPr id="5" name="Straight Connector 4">
            <a:extLst>
              <a:ext uri="{FF2B5EF4-FFF2-40B4-BE49-F238E27FC236}">
                <a16:creationId xmlns:a16="http://schemas.microsoft.com/office/drawing/2014/main" id="{467D559E-D04C-D8F7-6781-CD999CB5486B}"/>
              </a:ext>
            </a:extLst>
          </p:cNvPr>
          <p:cNvCxnSpPr>
            <a:cxnSpLocks/>
          </p:cNvCxnSpPr>
          <p:nvPr/>
        </p:nvCxnSpPr>
        <p:spPr>
          <a:xfrm flipV="1">
            <a:off x="468020" y="2559347"/>
            <a:ext cx="8496468" cy="19261"/>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8C6EE47E-BD0F-CC87-74B3-0D7D0A8F97BA}"/>
              </a:ext>
            </a:extLst>
          </p:cNvPr>
          <p:cNvSpPr txBox="1"/>
          <p:nvPr/>
        </p:nvSpPr>
        <p:spPr>
          <a:xfrm>
            <a:off x="-24417" y="453271"/>
            <a:ext cx="340816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Midnight Munchies SOS</a:t>
            </a:r>
          </a:p>
        </p:txBody>
      </p:sp>
      <p:sp>
        <p:nvSpPr>
          <p:cNvPr id="10" name="TextBox 9">
            <a:extLst>
              <a:ext uri="{FF2B5EF4-FFF2-40B4-BE49-F238E27FC236}">
                <a16:creationId xmlns:a16="http://schemas.microsoft.com/office/drawing/2014/main" id="{E711B0F0-CEA4-C188-FBB3-DB3E517BC0A8}"/>
              </a:ext>
            </a:extLst>
          </p:cNvPr>
          <p:cNvSpPr txBox="1"/>
          <p:nvPr/>
        </p:nvSpPr>
        <p:spPr>
          <a:xfrm>
            <a:off x="550532" y="1904029"/>
            <a:ext cx="9048152" cy="646331"/>
          </a:xfrm>
          <a:prstGeom prst="rect">
            <a:avLst/>
          </a:prstGeom>
          <a:noFill/>
          <a:ln w="19050">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 boldly to be equipped for every service opportunity (as it arises).  </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contrasted with a reluctant friend.  God is quick to answer every Spiritual prayer</a:t>
            </a:r>
          </a:p>
        </p:txBody>
      </p:sp>
      <p:sp>
        <p:nvSpPr>
          <p:cNvPr id="3" name="TextBox 2">
            <a:extLst>
              <a:ext uri="{FF2B5EF4-FFF2-40B4-BE49-F238E27FC236}">
                <a16:creationId xmlns:a16="http://schemas.microsoft.com/office/drawing/2014/main" id="{00397BC9-674E-FDFC-5BB1-F773A2E169E9}"/>
              </a:ext>
            </a:extLst>
          </p:cNvPr>
          <p:cNvSpPr txBox="1"/>
          <p:nvPr/>
        </p:nvSpPr>
        <p:spPr>
          <a:xfrm>
            <a:off x="26300" y="2567447"/>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Ask</a:t>
            </a:r>
          </a:p>
        </p:txBody>
      </p:sp>
      <p:sp>
        <p:nvSpPr>
          <p:cNvPr id="4" name="TextBox 3">
            <a:extLst>
              <a:ext uri="{FF2B5EF4-FFF2-40B4-BE49-F238E27FC236}">
                <a16:creationId xmlns:a16="http://schemas.microsoft.com/office/drawing/2014/main" id="{2FF04FCB-0609-B590-9FCD-FCDA814689C3}"/>
              </a:ext>
            </a:extLst>
          </p:cNvPr>
          <p:cNvSpPr txBox="1"/>
          <p:nvPr/>
        </p:nvSpPr>
        <p:spPr>
          <a:xfrm>
            <a:off x="26300" y="3079511"/>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Seek</a:t>
            </a:r>
          </a:p>
        </p:txBody>
      </p:sp>
      <p:sp>
        <p:nvSpPr>
          <p:cNvPr id="7" name="TextBox 6">
            <a:extLst>
              <a:ext uri="{FF2B5EF4-FFF2-40B4-BE49-F238E27FC236}">
                <a16:creationId xmlns:a16="http://schemas.microsoft.com/office/drawing/2014/main" id="{0C449ABF-53CA-3E98-8F02-7979D88ECCEE}"/>
              </a:ext>
            </a:extLst>
          </p:cNvPr>
          <p:cNvSpPr txBox="1"/>
          <p:nvPr/>
        </p:nvSpPr>
        <p:spPr>
          <a:xfrm>
            <a:off x="32396" y="3683015"/>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Knock</a:t>
            </a:r>
          </a:p>
        </p:txBody>
      </p:sp>
      <p:sp>
        <p:nvSpPr>
          <p:cNvPr id="9" name="TextBox 8">
            <a:extLst>
              <a:ext uri="{FF2B5EF4-FFF2-40B4-BE49-F238E27FC236}">
                <a16:creationId xmlns:a16="http://schemas.microsoft.com/office/drawing/2014/main" id="{76602A9E-03A5-7B9C-CC3A-2C308101F577}"/>
              </a:ext>
            </a:extLst>
          </p:cNvPr>
          <p:cNvSpPr txBox="1"/>
          <p:nvPr/>
        </p:nvSpPr>
        <p:spPr>
          <a:xfrm>
            <a:off x="703771" y="2567447"/>
            <a:ext cx="7972209"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Praying for the necessities of Spiritual Life</a:t>
            </a:r>
          </a:p>
        </p:txBody>
      </p:sp>
      <p:sp>
        <p:nvSpPr>
          <p:cNvPr id="12" name="TextBox 11">
            <a:extLst>
              <a:ext uri="{FF2B5EF4-FFF2-40B4-BE49-F238E27FC236}">
                <a16:creationId xmlns:a16="http://schemas.microsoft.com/office/drawing/2014/main" id="{6525045C-3A2B-257D-8E30-032FDC0ECD58}"/>
              </a:ext>
            </a:extLst>
          </p:cNvPr>
          <p:cNvSpPr txBox="1"/>
          <p:nvPr/>
        </p:nvSpPr>
        <p:spPr>
          <a:xfrm>
            <a:off x="598377" y="3097799"/>
            <a:ext cx="8641868"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Pursuing God and His will</a:t>
            </a:r>
          </a:p>
        </p:txBody>
      </p:sp>
      <p:sp>
        <p:nvSpPr>
          <p:cNvPr id="14" name="TextBox 13">
            <a:extLst>
              <a:ext uri="{FF2B5EF4-FFF2-40B4-BE49-F238E27FC236}">
                <a16:creationId xmlns:a16="http://schemas.microsoft.com/office/drawing/2014/main" id="{C6073D0D-EABF-D8C3-8829-64D21E386320}"/>
              </a:ext>
            </a:extLst>
          </p:cNvPr>
          <p:cNvSpPr txBox="1"/>
          <p:nvPr/>
        </p:nvSpPr>
        <p:spPr>
          <a:xfrm>
            <a:off x="769159" y="3699194"/>
            <a:ext cx="8347121"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Coming into God’s presence and blessing</a:t>
            </a:r>
          </a:p>
        </p:txBody>
      </p:sp>
      <p:sp>
        <p:nvSpPr>
          <p:cNvPr id="17" name="TextBox 16">
            <a:extLst>
              <a:ext uri="{FF2B5EF4-FFF2-40B4-BE49-F238E27FC236}">
                <a16:creationId xmlns:a16="http://schemas.microsoft.com/office/drawing/2014/main" id="{C6E3DA05-5B15-AAD7-7376-BF686E589F17}"/>
              </a:ext>
            </a:extLst>
          </p:cNvPr>
          <p:cNvSpPr txBox="1"/>
          <p:nvPr/>
        </p:nvSpPr>
        <p:spPr>
          <a:xfrm>
            <a:off x="699842" y="2832623"/>
            <a:ext cx="8438937"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gives us God-sized assignments.  Pray to be equipped to serve.</a:t>
            </a:r>
          </a:p>
        </p:txBody>
      </p:sp>
      <p:sp>
        <p:nvSpPr>
          <p:cNvPr id="18" name="TextBox 17">
            <a:extLst>
              <a:ext uri="{FF2B5EF4-FFF2-40B4-BE49-F238E27FC236}">
                <a16:creationId xmlns:a16="http://schemas.microsoft.com/office/drawing/2014/main" id="{552F8720-0EB8-D104-7CD0-EA7CC9A9F25C}"/>
              </a:ext>
            </a:extLst>
          </p:cNvPr>
          <p:cNvSpPr txBox="1"/>
          <p:nvPr/>
        </p:nvSpPr>
        <p:spPr>
          <a:xfrm>
            <a:off x="254834" y="3362975"/>
            <a:ext cx="8883945"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Strive to find God.  Pray and read the Scriptures.  Accept what He reveals about Himself</a:t>
            </a:r>
          </a:p>
        </p:txBody>
      </p:sp>
      <p:sp>
        <p:nvSpPr>
          <p:cNvPr id="19" name="TextBox 18">
            <a:extLst>
              <a:ext uri="{FF2B5EF4-FFF2-40B4-BE49-F238E27FC236}">
                <a16:creationId xmlns:a16="http://schemas.microsoft.com/office/drawing/2014/main" id="{DE1F251D-7FA6-5476-BE43-74A69ABF3852}"/>
              </a:ext>
            </a:extLst>
          </p:cNvPr>
          <p:cNvSpPr txBox="1"/>
          <p:nvPr/>
        </p:nvSpPr>
        <p:spPr>
          <a:xfrm>
            <a:off x="7293076" y="2531487"/>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Asking</a:t>
            </a:r>
          </a:p>
        </p:txBody>
      </p:sp>
      <p:sp>
        <p:nvSpPr>
          <p:cNvPr id="20" name="TextBox 19">
            <a:extLst>
              <a:ext uri="{FF2B5EF4-FFF2-40B4-BE49-F238E27FC236}">
                <a16:creationId xmlns:a16="http://schemas.microsoft.com/office/drawing/2014/main" id="{C427D531-6170-3DC1-089A-C094C560A1F0}"/>
              </a:ext>
            </a:extLst>
          </p:cNvPr>
          <p:cNvSpPr txBox="1"/>
          <p:nvPr/>
        </p:nvSpPr>
        <p:spPr>
          <a:xfrm>
            <a:off x="7335748" y="3066797"/>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Seeking</a:t>
            </a:r>
          </a:p>
        </p:txBody>
      </p:sp>
      <p:sp>
        <p:nvSpPr>
          <p:cNvPr id="21" name="TextBox 20">
            <a:extLst>
              <a:ext uri="{FF2B5EF4-FFF2-40B4-BE49-F238E27FC236}">
                <a16:creationId xmlns:a16="http://schemas.microsoft.com/office/drawing/2014/main" id="{358C3B0F-AE80-E4C2-4878-5383769C723A}"/>
              </a:ext>
            </a:extLst>
          </p:cNvPr>
          <p:cNvSpPr txBox="1"/>
          <p:nvPr/>
        </p:nvSpPr>
        <p:spPr>
          <a:xfrm>
            <a:off x="7239465" y="3699810"/>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Knocking</a:t>
            </a:r>
          </a:p>
        </p:txBody>
      </p:sp>
      <p:sp>
        <p:nvSpPr>
          <p:cNvPr id="23" name="TextBox 22">
            <a:extLst>
              <a:ext uri="{FF2B5EF4-FFF2-40B4-BE49-F238E27FC236}">
                <a16:creationId xmlns:a16="http://schemas.microsoft.com/office/drawing/2014/main" id="{72D2686F-1952-2D08-038A-B90A8F43B5EF}"/>
              </a:ext>
            </a:extLst>
          </p:cNvPr>
          <p:cNvSpPr txBox="1"/>
          <p:nvPr/>
        </p:nvSpPr>
        <p:spPr>
          <a:xfrm>
            <a:off x="242642" y="3935999"/>
            <a:ext cx="8883945"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Knock on the door of salvation, and Jesus  </a:t>
            </a:r>
            <a:r>
              <a:rPr lang="en-AU" b="1" u="sng" dirty="0">
                <a:solidFill>
                  <a:schemeClr val="bg1"/>
                </a:solidFill>
                <a:latin typeface="Times New Roman" panose="02020603050405020304" pitchFamily="18" charset="0"/>
                <a:cs typeface="Times New Roman" panose="02020603050405020304" pitchFamily="18" charset="0"/>
              </a:rPr>
              <a:t>will</a:t>
            </a:r>
            <a:r>
              <a:rPr lang="en-AU" dirty="0">
                <a:solidFill>
                  <a:schemeClr val="bg1"/>
                </a:solidFill>
                <a:latin typeface="Times New Roman" panose="02020603050405020304" pitchFamily="18" charset="0"/>
                <a:cs typeface="Times New Roman" panose="02020603050405020304" pitchFamily="18" charset="0"/>
              </a:rPr>
              <a:t>  usher you in</a:t>
            </a:r>
          </a:p>
        </p:txBody>
      </p:sp>
      <p:cxnSp>
        <p:nvCxnSpPr>
          <p:cNvPr id="25" name="Straight Connector 24">
            <a:extLst>
              <a:ext uri="{FF2B5EF4-FFF2-40B4-BE49-F238E27FC236}">
                <a16:creationId xmlns:a16="http://schemas.microsoft.com/office/drawing/2014/main" id="{E73631AF-6749-2DBA-BE70-5EB0BA3186BA}"/>
              </a:ext>
            </a:extLst>
          </p:cNvPr>
          <p:cNvCxnSpPr>
            <a:cxnSpLocks/>
          </p:cNvCxnSpPr>
          <p:nvPr/>
        </p:nvCxnSpPr>
        <p:spPr>
          <a:xfrm flipV="1">
            <a:off x="279970" y="4349522"/>
            <a:ext cx="8496468" cy="19261"/>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54F11A66-5CBE-F929-2A94-5529436F4A8D}"/>
              </a:ext>
            </a:extLst>
          </p:cNvPr>
          <p:cNvSpPr txBox="1"/>
          <p:nvPr/>
        </p:nvSpPr>
        <p:spPr>
          <a:xfrm>
            <a:off x="57632" y="4464227"/>
            <a:ext cx="9028736" cy="615553"/>
          </a:xfrm>
          <a:prstGeom prst="rect">
            <a:avLst/>
          </a:prstGeom>
          <a:noFill/>
          <a:ln w="12700">
            <a:solidFill>
              <a:schemeClr val="bg1"/>
            </a:solidFill>
          </a:ln>
        </p:spPr>
        <p:txBody>
          <a:bodyPr wrap="square" rtlCol="0">
            <a:spAutoFit/>
          </a:bodyPr>
          <a:lstStyle/>
          <a:p>
            <a:pPr algn="ctr"/>
            <a:r>
              <a:rPr lang="en-AU" sz="1700" dirty="0">
                <a:solidFill>
                  <a:schemeClr val="bg1"/>
                </a:solidFill>
                <a:latin typeface="Times New Roman" panose="02020603050405020304" pitchFamily="18" charset="0"/>
                <a:cs typeface="Times New Roman" panose="02020603050405020304" pitchFamily="18" charset="0"/>
              </a:rPr>
              <a:t>God is </a:t>
            </a:r>
            <a:r>
              <a:rPr lang="en-AU" sz="1700" b="1" u="sng" dirty="0">
                <a:solidFill>
                  <a:schemeClr val="bg1"/>
                </a:solidFill>
                <a:latin typeface="Times New Roman" panose="02020603050405020304" pitchFamily="18" charset="0"/>
                <a:cs typeface="Times New Roman" panose="02020603050405020304" pitchFamily="18" charset="0"/>
              </a:rPr>
              <a:t>not</a:t>
            </a:r>
            <a:r>
              <a:rPr lang="en-AU" sz="1700" dirty="0">
                <a:solidFill>
                  <a:schemeClr val="bg1"/>
                </a:solidFill>
                <a:latin typeface="Times New Roman" panose="02020603050405020304" pitchFamily="18" charset="0"/>
                <a:cs typeface="Times New Roman" panose="02020603050405020304" pitchFamily="18" charset="0"/>
              </a:rPr>
              <a:t> like a friend who is annoyed at us and only gives us what we want because we pester Him</a:t>
            </a:r>
          </a:p>
          <a:p>
            <a:pPr algn="ctr"/>
            <a:r>
              <a:rPr lang="en-AU" sz="1700" dirty="0">
                <a:solidFill>
                  <a:schemeClr val="bg1"/>
                </a:solidFill>
                <a:latin typeface="Times New Roman" panose="02020603050405020304" pitchFamily="18" charset="0"/>
                <a:cs typeface="Times New Roman" panose="02020603050405020304" pitchFamily="18" charset="0"/>
              </a:rPr>
              <a:t>Our Loving Heavenly Father is quick to Give His children what is good for us</a:t>
            </a:r>
          </a:p>
        </p:txBody>
      </p:sp>
    </p:spTree>
    <p:extLst>
      <p:ext uri="{BB962C8B-B14F-4D97-AF65-F5344CB8AC3E}">
        <p14:creationId xmlns:p14="http://schemas.microsoft.com/office/powerpoint/2010/main" val="1712031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a:extLst>
              <a:ext uri="{FF2B5EF4-FFF2-40B4-BE49-F238E27FC236}">
                <a16:creationId xmlns:a16="http://schemas.microsoft.com/office/drawing/2014/main" id="{4F535304-070B-11DD-479C-C6E36233BD74}"/>
              </a:ext>
            </a:extLst>
          </p:cNvPr>
          <p:cNvSpPr txBox="1">
            <a:spLocks noChangeArrowheads="1"/>
          </p:cNvSpPr>
          <p:nvPr/>
        </p:nvSpPr>
        <p:spPr bwMode="auto">
          <a:xfrm>
            <a:off x="467544" y="0"/>
            <a:ext cx="8208912" cy="2062103"/>
          </a:xfrm>
          <a:prstGeom prst="rect">
            <a:avLst/>
          </a:prstGeom>
          <a:solidFill>
            <a:schemeClr val="bg1"/>
          </a:solidFill>
          <a:ln w="9525">
            <a:noFill/>
            <a:miter lim="800000"/>
            <a:headEnd/>
            <a:tailEnd/>
          </a:ln>
        </p:spPr>
        <p:txBody>
          <a:bodyPr wrap="square">
            <a:prstTxWarp prst="textNoShape">
              <a:avLst/>
            </a:prstTxWarp>
            <a:spAutoFit/>
          </a:bodyPr>
          <a:lstStyle/>
          <a:p>
            <a:r>
              <a:rPr lang="en-US" sz="1600" dirty="0">
                <a:latin typeface="Comic Sans MS" panose="030F0902030302020204" pitchFamily="66" charset="0"/>
                <a:ea typeface="Times New Roman" panose="02020603050405020304" pitchFamily="18" charset="0"/>
              </a:rPr>
              <a:t>1 Timothy 6:6–10</a:t>
            </a:r>
            <a:r>
              <a:rPr lang="en-AU" sz="1600" dirty="0">
                <a:latin typeface="Comic Sans MS" panose="030F0902030302020204" pitchFamily="66" charset="0"/>
                <a:ea typeface="Times New Roman" panose="02020603050405020304" pitchFamily="18" charset="0"/>
              </a:rPr>
              <a:t> (ESV) </a:t>
            </a:r>
            <a:endParaRPr lang="en-AU" sz="1600" dirty="0">
              <a:latin typeface="Times New Roman" panose="02020603050405020304" pitchFamily="18" charset="0"/>
              <a:ea typeface="Times New Roman" panose="02020603050405020304" pitchFamily="18" charset="0"/>
            </a:endParaRPr>
          </a:p>
          <a:p>
            <a:r>
              <a:rPr lang="en-US" sz="1600" b="1" baseline="30000" dirty="0">
                <a:latin typeface="Comic Sans MS" panose="030F0902030302020204" pitchFamily="66" charset="0"/>
                <a:ea typeface="Times New Roman" panose="02020603050405020304" pitchFamily="18" charset="0"/>
              </a:rPr>
              <a:t>6 </a:t>
            </a:r>
            <a:r>
              <a:rPr lang="en-US" sz="1600" dirty="0">
                <a:latin typeface="Comic Sans MS" panose="030F0902030302020204" pitchFamily="66" charset="0"/>
                <a:ea typeface="Times New Roman" panose="02020603050405020304" pitchFamily="18" charset="0"/>
              </a:rPr>
              <a:t>But godliness with contentment is great gain, </a:t>
            </a:r>
            <a:r>
              <a:rPr lang="en-US" sz="1600" b="1" baseline="30000" dirty="0">
                <a:latin typeface="Comic Sans MS" panose="030F0902030302020204" pitchFamily="66" charset="0"/>
                <a:ea typeface="Times New Roman" panose="02020603050405020304" pitchFamily="18" charset="0"/>
              </a:rPr>
              <a:t>7 </a:t>
            </a:r>
            <a:r>
              <a:rPr lang="en-US" sz="1600" dirty="0">
                <a:latin typeface="Comic Sans MS" panose="030F0902030302020204" pitchFamily="66" charset="0"/>
                <a:ea typeface="Times New Roman" panose="02020603050405020304" pitchFamily="18" charset="0"/>
              </a:rPr>
              <a:t>for we brought nothing into the world, and we cannot take anything out of the world.  </a:t>
            </a:r>
            <a:r>
              <a:rPr lang="en-US" sz="1600" b="1" baseline="30000" dirty="0">
                <a:latin typeface="Comic Sans MS" panose="030F0902030302020204" pitchFamily="66" charset="0"/>
                <a:ea typeface="Times New Roman" panose="02020603050405020304" pitchFamily="18" charset="0"/>
              </a:rPr>
              <a:t>8 </a:t>
            </a:r>
            <a:r>
              <a:rPr lang="en-US" sz="1600" dirty="0">
                <a:latin typeface="Comic Sans MS" panose="030F0902030302020204" pitchFamily="66" charset="0"/>
                <a:ea typeface="Times New Roman" panose="02020603050405020304" pitchFamily="18" charset="0"/>
              </a:rPr>
              <a:t>But if we have food and clothing, with these we will be content. </a:t>
            </a:r>
            <a:r>
              <a:rPr lang="en-US" sz="1600" b="1" baseline="30000" dirty="0">
                <a:latin typeface="Comic Sans MS" panose="030F0902030302020204" pitchFamily="66" charset="0"/>
                <a:ea typeface="Times New Roman" panose="02020603050405020304" pitchFamily="18" charset="0"/>
              </a:rPr>
              <a:t>9 </a:t>
            </a:r>
            <a:r>
              <a:rPr lang="en-US" sz="1600" dirty="0">
                <a:latin typeface="Comic Sans MS" panose="030F0902030302020204" pitchFamily="66" charset="0"/>
                <a:ea typeface="Times New Roman" panose="02020603050405020304" pitchFamily="18" charset="0"/>
              </a:rPr>
              <a:t>But those who </a:t>
            </a:r>
            <a:r>
              <a:rPr lang="en-US" sz="1600" u="sng" dirty="0">
                <a:latin typeface="Comic Sans MS" panose="030F0902030302020204" pitchFamily="66" charset="0"/>
                <a:ea typeface="Times New Roman" panose="02020603050405020304" pitchFamily="18" charset="0"/>
              </a:rPr>
              <a:t>desire</a:t>
            </a:r>
            <a:r>
              <a:rPr lang="en-US" sz="1600" dirty="0">
                <a:latin typeface="Comic Sans MS" panose="030F0902030302020204" pitchFamily="66" charset="0"/>
                <a:ea typeface="Times New Roman" panose="02020603050405020304" pitchFamily="18" charset="0"/>
              </a:rPr>
              <a:t> to be rich</a:t>
            </a:r>
            <a:r>
              <a:rPr lang="en-US" sz="1600" dirty="0">
                <a:latin typeface="Times New Roman" panose="02020603050405020304" pitchFamily="18" charset="0"/>
                <a:ea typeface="Times New Roman" panose="02020603050405020304" pitchFamily="18" charset="0"/>
              </a:rPr>
              <a:t>  </a:t>
            </a:r>
            <a:r>
              <a:rPr lang="en-US" sz="1600" dirty="0">
                <a:latin typeface="Comic Sans MS" panose="030F0902030302020204" pitchFamily="66" charset="0"/>
                <a:ea typeface="Times New Roman" panose="02020603050405020304" pitchFamily="18" charset="0"/>
              </a:rPr>
              <a:t>fall into temptation, into a snare, into many </a:t>
            </a:r>
            <a:r>
              <a:rPr lang="en-US" sz="1600" u="sng" dirty="0">
                <a:latin typeface="Comic Sans MS" panose="030F0902030302020204" pitchFamily="66" charset="0"/>
                <a:ea typeface="Times New Roman" panose="02020603050405020304" pitchFamily="18" charset="0"/>
              </a:rPr>
              <a:t>senseless</a:t>
            </a:r>
            <a:r>
              <a:rPr lang="en-US" sz="1600" dirty="0">
                <a:latin typeface="Comic Sans MS" panose="030F0902030302020204" pitchFamily="66" charset="0"/>
                <a:ea typeface="Times New Roman" panose="02020603050405020304" pitchFamily="18" charset="0"/>
              </a:rPr>
              <a:t> and </a:t>
            </a:r>
            <a:r>
              <a:rPr lang="en-US" sz="1600" u="sng" dirty="0">
                <a:latin typeface="Comic Sans MS" panose="030F0902030302020204" pitchFamily="66" charset="0"/>
                <a:ea typeface="Times New Roman" panose="02020603050405020304" pitchFamily="18" charset="0"/>
              </a:rPr>
              <a:t>harmful</a:t>
            </a:r>
            <a:r>
              <a:rPr lang="en-US" sz="1600" dirty="0">
                <a:latin typeface="Comic Sans MS" panose="030F0902030302020204" pitchFamily="66" charset="0"/>
                <a:ea typeface="Times New Roman" panose="02020603050405020304" pitchFamily="18" charset="0"/>
              </a:rPr>
              <a:t> desires that plunge people into ruin and destruction.  </a:t>
            </a:r>
            <a:r>
              <a:rPr lang="en-US" sz="1600" b="1" baseline="30000" dirty="0">
                <a:latin typeface="Comic Sans MS" panose="030F0902030302020204" pitchFamily="66" charset="0"/>
                <a:ea typeface="Times New Roman" panose="02020603050405020304" pitchFamily="18" charset="0"/>
              </a:rPr>
              <a:t>10 </a:t>
            </a:r>
            <a:r>
              <a:rPr lang="en-US" sz="1600" dirty="0">
                <a:latin typeface="Comic Sans MS" panose="030F0902030302020204" pitchFamily="66" charset="0"/>
                <a:ea typeface="Times New Roman" panose="02020603050405020304" pitchFamily="18" charset="0"/>
              </a:rPr>
              <a:t>For the love of money is a root of all kinds of evils.  It is through this craving that some have wandered away from the faith and pierced themselves with many pangs. </a:t>
            </a:r>
            <a:endParaRPr lang="en-AU" sz="16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405580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EA3B67B9-7A38-3056-9D72-E7AF3648118E}"/>
              </a:ext>
            </a:extLst>
          </p:cNvPr>
          <p:cNvSpPr txBox="1"/>
          <p:nvPr/>
        </p:nvSpPr>
        <p:spPr>
          <a:xfrm>
            <a:off x="421027" y="36982"/>
            <a:ext cx="4618037" cy="400110"/>
          </a:xfrm>
          <a:prstGeom prst="rect">
            <a:avLst/>
          </a:prstGeom>
          <a:noFill/>
          <a:ln w="15875">
            <a:solidFill>
              <a:srgbClr val="00B0F0"/>
            </a:solidFill>
          </a:ln>
        </p:spPr>
        <p:txBody>
          <a:bodyPr wrap="square" rtlCol="0">
            <a:spAutoFit/>
          </a:bodyPr>
          <a:lstStyle/>
          <a:p>
            <a:r>
              <a:rPr lang="en-AU" sz="2000" dirty="0">
                <a:solidFill>
                  <a:srgbClr val="00B0F0"/>
                </a:solidFill>
                <a:latin typeface="Times New Roman" panose="02020603050405020304" pitchFamily="18" charset="0"/>
                <a:cs typeface="Times New Roman" panose="02020603050405020304" pitchFamily="18" charset="0"/>
              </a:rPr>
              <a:t>Praying for the necessities of Spiritual Life</a:t>
            </a:r>
          </a:p>
        </p:txBody>
      </p:sp>
      <p:sp>
        <p:nvSpPr>
          <p:cNvPr id="15" name="TextBox 14">
            <a:extLst>
              <a:ext uri="{FF2B5EF4-FFF2-40B4-BE49-F238E27FC236}">
                <a16:creationId xmlns:a16="http://schemas.microsoft.com/office/drawing/2014/main" id="{893DCA09-A1FF-8CE6-425B-A58F5D710C19}"/>
              </a:ext>
            </a:extLst>
          </p:cNvPr>
          <p:cNvSpPr txBox="1"/>
          <p:nvPr/>
        </p:nvSpPr>
        <p:spPr>
          <a:xfrm>
            <a:off x="18620" y="710996"/>
            <a:ext cx="5539492" cy="1200329"/>
          </a:xfrm>
          <a:prstGeom prst="rect">
            <a:avLst/>
          </a:prstGeom>
          <a:noFill/>
          <a:ln>
            <a:noFill/>
          </a:ln>
        </p:spPr>
        <p:txBody>
          <a:bodyPr wrap="square"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The request wasn’t for self – it equipped him to serve</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It was a service that would cost him</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Bold enough to ask.  Had the hide to knock on the door even though not really welcome</a:t>
            </a:r>
          </a:p>
        </p:txBody>
      </p:sp>
      <p:sp>
        <p:nvSpPr>
          <p:cNvPr id="8" name="Text Box 4">
            <a:extLst>
              <a:ext uri="{FF2B5EF4-FFF2-40B4-BE49-F238E27FC236}">
                <a16:creationId xmlns:a16="http://schemas.microsoft.com/office/drawing/2014/main" id="{F7C1A58D-FAF3-F0ED-EA94-3D86FFCEBE04}"/>
              </a:ext>
            </a:extLst>
          </p:cNvPr>
          <p:cNvSpPr txBox="1">
            <a:spLocks noChangeArrowheads="1"/>
          </p:cNvSpPr>
          <p:nvPr/>
        </p:nvSpPr>
        <p:spPr bwMode="auto">
          <a:xfrm>
            <a:off x="5558112" y="-9838"/>
            <a:ext cx="3585888" cy="1971052"/>
          </a:xfrm>
          <a:prstGeom prst="rect">
            <a:avLst/>
          </a:prstGeom>
          <a:solidFill>
            <a:schemeClr val="bg1"/>
          </a:solidFill>
          <a:ln w="9525">
            <a:noFill/>
            <a:miter lim="800000"/>
            <a:headEnd/>
            <a:tailEnd/>
          </a:ln>
        </p:spPr>
        <p:txBody>
          <a:bodyPr wrap="square">
            <a:prstTxWarp prst="textNoShape">
              <a:avLst/>
            </a:prstTxWarp>
            <a:spAutoFit/>
          </a:bodyPr>
          <a:lstStyle/>
          <a:p>
            <a:pPr indent="-89535">
              <a:lnSpc>
                <a:spcPct val="110000"/>
              </a:lnSpc>
              <a:spcAft>
                <a:spcPts val="1000"/>
              </a:spcAft>
              <a:tabLst>
                <a:tab pos="127000" algn="r"/>
                <a:tab pos="254000" algn="l"/>
              </a:tabLst>
            </a:pP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“Father, hallowed be your name.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Your kingdom come.  </a:t>
            </a:r>
            <a:br>
              <a:rPr lang="en-AU" sz="1600" dirty="0">
                <a:latin typeface="Calibri" panose="020F0502020204030204" pitchFamily="34" charset="0"/>
                <a:ea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Give us each day our daily bread,</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forgive us our sins,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for we ourselves forgive everyone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who is indebted to us.  </a:t>
            </a:r>
            <a:b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br>
            <a:r>
              <a:rPr lang="en-AU" sz="16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And lead us not into temptation.”</a:t>
            </a:r>
            <a:r>
              <a:rPr lang="en-AU" sz="1600" dirty="0"/>
              <a:t> </a:t>
            </a:r>
            <a:endParaRPr lang="en-AU" sz="1600" dirty="0">
              <a:effectLst/>
              <a:latin typeface="Times New Roman" panose="02020603050405020304" pitchFamily="18" charset="0"/>
              <a:ea typeface="Times New Roman" panose="02020603050405020304" pitchFamily="18" charset="0"/>
            </a:endParaRPr>
          </a:p>
        </p:txBody>
      </p:sp>
      <p:cxnSp>
        <p:nvCxnSpPr>
          <p:cNvPr id="5" name="Straight Connector 4">
            <a:extLst>
              <a:ext uri="{FF2B5EF4-FFF2-40B4-BE49-F238E27FC236}">
                <a16:creationId xmlns:a16="http://schemas.microsoft.com/office/drawing/2014/main" id="{467D559E-D04C-D8F7-6781-CD999CB5486B}"/>
              </a:ext>
            </a:extLst>
          </p:cNvPr>
          <p:cNvCxnSpPr>
            <a:cxnSpLocks/>
          </p:cNvCxnSpPr>
          <p:nvPr/>
        </p:nvCxnSpPr>
        <p:spPr>
          <a:xfrm flipV="1">
            <a:off x="468020" y="2559347"/>
            <a:ext cx="8496468" cy="19261"/>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8C6EE47E-BD0F-CC87-74B3-0D7D0A8F97BA}"/>
              </a:ext>
            </a:extLst>
          </p:cNvPr>
          <p:cNvSpPr txBox="1"/>
          <p:nvPr/>
        </p:nvSpPr>
        <p:spPr>
          <a:xfrm>
            <a:off x="-24417" y="453271"/>
            <a:ext cx="3408167"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The Midnight Munchies SOS</a:t>
            </a:r>
          </a:p>
        </p:txBody>
      </p:sp>
      <p:sp>
        <p:nvSpPr>
          <p:cNvPr id="10" name="TextBox 9">
            <a:extLst>
              <a:ext uri="{FF2B5EF4-FFF2-40B4-BE49-F238E27FC236}">
                <a16:creationId xmlns:a16="http://schemas.microsoft.com/office/drawing/2014/main" id="{E711B0F0-CEA4-C188-FBB3-DB3E517BC0A8}"/>
              </a:ext>
            </a:extLst>
          </p:cNvPr>
          <p:cNvSpPr txBox="1"/>
          <p:nvPr/>
        </p:nvSpPr>
        <p:spPr>
          <a:xfrm>
            <a:off x="550532" y="1904029"/>
            <a:ext cx="9048152" cy="646331"/>
          </a:xfrm>
          <a:prstGeom prst="rect">
            <a:avLst/>
          </a:prstGeom>
          <a:noFill/>
          <a:ln w="19050">
            <a:noFill/>
          </a:ln>
        </p:spPr>
        <p:txBody>
          <a:bodyPr wrap="square"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 boldly to be equipped for every service opportunity (as it arises).  </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is contrasted with a reluctant friend.  God is quick to answer every Spiritual prayer</a:t>
            </a:r>
          </a:p>
        </p:txBody>
      </p:sp>
      <p:sp>
        <p:nvSpPr>
          <p:cNvPr id="3" name="TextBox 2">
            <a:extLst>
              <a:ext uri="{FF2B5EF4-FFF2-40B4-BE49-F238E27FC236}">
                <a16:creationId xmlns:a16="http://schemas.microsoft.com/office/drawing/2014/main" id="{00397BC9-674E-FDFC-5BB1-F773A2E169E9}"/>
              </a:ext>
            </a:extLst>
          </p:cNvPr>
          <p:cNvSpPr txBox="1"/>
          <p:nvPr/>
        </p:nvSpPr>
        <p:spPr>
          <a:xfrm>
            <a:off x="26300" y="2567447"/>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Ask</a:t>
            </a:r>
          </a:p>
        </p:txBody>
      </p:sp>
      <p:sp>
        <p:nvSpPr>
          <p:cNvPr id="4" name="TextBox 3">
            <a:extLst>
              <a:ext uri="{FF2B5EF4-FFF2-40B4-BE49-F238E27FC236}">
                <a16:creationId xmlns:a16="http://schemas.microsoft.com/office/drawing/2014/main" id="{2FF04FCB-0609-B590-9FCD-FCDA814689C3}"/>
              </a:ext>
            </a:extLst>
          </p:cNvPr>
          <p:cNvSpPr txBox="1"/>
          <p:nvPr/>
        </p:nvSpPr>
        <p:spPr>
          <a:xfrm>
            <a:off x="26300" y="3079511"/>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Seek</a:t>
            </a:r>
          </a:p>
        </p:txBody>
      </p:sp>
      <p:sp>
        <p:nvSpPr>
          <p:cNvPr id="7" name="TextBox 6">
            <a:extLst>
              <a:ext uri="{FF2B5EF4-FFF2-40B4-BE49-F238E27FC236}">
                <a16:creationId xmlns:a16="http://schemas.microsoft.com/office/drawing/2014/main" id="{0C449ABF-53CA-3E98-8F02-7979D88ECCEE}"/>
              </a:ext>
            </a:extLst>
          </p:cNvPr>
          <p:cNvSpPr txBox="1"/>
          <p:nvPr/>
        </p:nvSpPr>
        <p:spPr>
          <a:xfrm>
            <a:off x="32396" y="3683015"/>
            <a:ext cx="1109520"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Knock</a:t>
            </a:r>
          </a:p>
        </p:txBody>
      </p:sp>
      <p:sp>
        <p:nvSpPr>
          <p:cNvPr id="9" name="TextBox 8">
            <a:extLst>
              <a:ext uri="{FF2B5EF4-FFF2-40B4-BE49-F238E27FC236}">
                <a16:creationId xmlns:a16="http://schemas.microsoft.com/office/drawing/2014/main" id="{76602A9E-03A5-7B9C-CC3A-2C308101F577}"/>
              </a:ext>
            </a:extLst>
          </p:cNvPr>
          <p:cNvSpPr txBox="1"/>
          <p:nvPr/>
        </p:nvSpPr>
        <p:spPr>
          <a:xfrm>
            <a:off x="703771" y="2567447"/>
            <a:ext cx="7972209"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Praying for the necessities of Spiritual Life</a:t>
            </a:r>
          </a:p>
        </p:txBody>
      </p:sp>
      <p:sp>
        <p:nvSpPr>
          <p:cNvPr id="12" name="TextBox 11">
            <a:extLst>
              <a:ext uri="{FF2B5EF4-FFF2-40B4-BE49-F238E27FC236}">
                <a16:creationId xmlns:a16="http://schemas.microsoft.com/office/drawing/2014/main" id="{6525045C-3A2B-257D-8E30-032FDC0ECD58}"/>
              </a:ext>
            </a:extLst>
          </p:cNvPr>
          <p:cNvSpPr txBox="1"/>
          <p:nvPr/>
        </p:nvSpPr>
        <p:spPr>
          <a:xfrm>
            <a:off x="598377" y="3097799"/>
            <a:ext cx="8641868"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Pursuing God and His will</a:t>
            </a:r>
          </a:p>
        </p:txBody>
      </p:sp>
      <p:sp>
        <p:nvSpPr>
          <p:cNvPr id="14" name="TextBox 13">
            <a:extLst>
              <a:ext uri="{FF2B5EF4-FFF2-40B4-BE49-F238E27FC236}">
                <a16:creationId xmlns:a16="http://schemas.microsoft.com/office/drawing/2014/main" id="{C6073D0D-EABF-D8C3-8829-64D21E386320}"/>
              </a:ext>
            </a:extLst>
          </p:cNvPr>
          <p:cNvSpPr txBox="1"/>
          <p:nvPr/>
        </p:nvSpPr>
        <p:spPr>
          <a:xfrm>
            <a:off x="769159" y="3699194"/>
            <a:ext cx="8347121"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Coming into God’s presence and blessing</a:t>
            </a:r>
          </a:p>
        </p:txBody>
      </p:sp>
      <p:sp>
        <p:nvSpPr>
          <p:cNvPr id="17" name="TextBox 16">
            <a:extLst>
              <a:ext uri="{FF2B5EF4-FFF2-40B4-BE49-F238E27FC236}">
                <a16:creationId xmlns:a16="http://schemas.microsoft.com/office/drawing/2014/main" id="{C6E3DA05-5B15-AAD7-7376-BF686E589F17}"/>
              </a:ext>
            </a:extLst>
          </p:cNvPr>
          <p:cNvSpPr txBox="1"/>
          <p:nvPr/>
        </p:nvSpPr>
        <p:spPr>
          <a:xfrm>
            <a:off x="699842" y="2832623"/>
            <a:ext cx="8438937"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God gives us God-sized assignments.  Pray to be equipped to serve.</a:t>
            </a:r>
          </a:p>
        </p:txBody>
      </p:sp>
      <p:sp>
        <p:nvSpPr>
          <p:cNvPr id="18" name="TextBox 17">
            <a:extLst>
              <a:ext uri="{FF2B5EF4-FFF2-40B4-BE49-F238E27FC236}">
                <a16:creationId xmlns:a16="http://schemas.microsoft.com/office/drawing/2014/main" id="{552F8720-0EB8-D104-7CD0-EA7CC9A9F25C}"/>
              </a:ext>
            </a:extLst>
          </p:cNvPr>
          <p:cNvSpPr txBox="1"/>
          <p:nvPr/>
        </p:nvSpPr>
        <p:spPr>
          <a:xfrm>
            <a:off x="254834" y="3362975"/>
            <a:ext cx="8883945"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Strive to find God.  Pray and read the Scriptures.  Accept what He reveals about Himself</a:t>
            </a:r>
          </a:p>
        </p:txBody>
      </p:sp>
      <p:sp>
        <p:nvSpPr>
          <p:cNvPr id="19" name="TextBox 18">
            <a:extLst>
              <a:ext uri="{FF2B5EF4-FFF2-40B4-BE49-F238E27FC236}">
                <a16:creationId xmlns:a16="http://schemas.microsoft.com/office/drawing/2014/main" id="{DE1F251D-7FA6-5476-BE43-74A69ABF3852}"/>
              </a:ext>
            </a:extLst>
          </p:cNvPr>
          <p:cNvSpPr txBox="1"/>
          <p:nvPr/>
        </p:nvSpPr>
        <p:spPr>
          <a:xfrm>
            <a:off x="7293076" y="2531487"/>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Asking</a:t>
            </a:r>
          </a:p>
        </p:txBody>
      </p:sp>
      <p:sp>
        <p:nvSpPr>
          <p:cNvPr id="20" name="TextBox 19">
            <a:extLst>
              <a:ext uri="{FF2B5EF4-FFF2-40B4-BE49-F238E27FC236}">
                <a16:creationId xmlns:a16="http://schemas.microsoft.com/office/drawing/2014/main" id="{C427D531-6170-3DC1-089A-C094C560A1F0}"/>
              </a:ext>
            </a:extLst>
          </p:cNvPr>
          <p:cNvSpPr txBox="1"/>
          <p:nvPr/>
        </p:nvSpPr>
        <p:spPr>
          <a:xfrm>
            <a:off x="7335748" y="3066797"/>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Seeking</a:t>
            </a:r>
          </a:p>
        </p:txBody>
      </p:sp>
      <p:sp>
        <p:nvSpPr>
          <p:cNvPr id="21" name="TextBox 20">
            <a:extLst>
              <a:ext uri="{FF2B5EF4-FFF2-40B4-BE49-F238E27FC236}">
                <a16:creationId xmlns:a16="http://schemas.microsoft.com/office/drawing/2014/main" id="{358C3B0F-AE80-E4C2-4878-5383769C723A}"/>
              </a:ext>
            </a:extLst>
          </p:cNvPr>
          <p:cNvSpPr txBox="1"/>
          <p:nvPr/>
        </p:nvSpPr>
        <p:spPr>
          <a:xfrm>
            <a:off x="7239465" y="3699810"/>
            <a:ext cx="2121752" cy="369332"/>
          </a:xfrm>
          <a:prstGeom prst="rect">
            <a:avLst/>
          </a:prstGeom>
          <a:noFill/>
          <a:ln w="19050">
            <a:noFill/>
          </a:ln>
        </p:spPr>
        <p:txBody>
          <a:bodyPr wrap="square" rtlCol="0">
            <a:spAutoFit/>
          </a:bodyPr>
          <a:lstStyle/>
          <a:p>
            <a:pPr marL="4763" indent="-4763"/>
            <a:r>
              <a:rPr lang="en-AU" dirty="0">
                <a:solidFill>
                  <a:srgbClr val="FFFF00"/>
                </a:solidFill>
                <a:latin typeface="Times New Roman" panose="02020603050405020304" pitchFamily="18" charset="0"/>
                <a:cs typeface="Times New Roman" panose="02020603050405020304" pitchFamily="18" charset="0"/>
              </a:rPr>
              <a:t>Keep on Knocking</a:t>
            </a:r>
          </a:p>
        </p:txBody>
      </p:sp>
      <p:sp>
        <p:nvSpPr>
          <p:cNvPr id="23" name="TextBox 22">
            <a:extLst>
              <a:ext uri="{FF2B5EF4-FFF2-40B4-BE49-F238E27FC236}">
                <a16:creationId xmlns:a16="http://schemas.microsoft.com/office/drawing/2014/main" id="{72D2686F-1952-2D08-038A-B90A8F43B5EF}"/>
              </a:ext>
            </a:extLst>
          </p:cNvPr>
          <p:cNvSpPr txBox="1"/>
          <p:nvPr/>
        </p:nvSpPr>
        <p:spPr>
          <a:xfrm>
            <a:off x="242642" y="3935999"/>
            <a:ext cx="8883945" cy="369332"/>
          </a:xfrm>
          <a:prstGeom prst="rect">
            <a:avLst/>
          </a:prstGeom>
          <a:noFill/>
          <a:ln w="19050">
            <a:noFill/>
          </a:ln>
        </p:spPr>
        <p:txBody>
          <a:bodyPr wrap="square" rtlCol="0">
            <a:spAutoFit/>
          </a:bodyPr>
          <a:lstStyle/>
          <a:p>
            <a:pPr marL="180975" indent="-180975">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Knock on the door of salvation, and Jesus  </a:t>
            </a:r>
            <a:r>
              <a:rPr lang="en-AU" b="1" u="sng" dirty="0">
                <a:solidFill>
                  <a:schemeClr val="bg1"/>
                </a:solidFill>
                <a:latin typeface="Times New Roman" panose="02020603050405020304" pitchFamily="18" charset="0"/>
                <a:cs typeface="Times New Roman" panose="02020603050405020304" pitchFamily="18" charset="0"/>
              </a:rPr>
              <a:t>will</a:t>
            </a:r>
            <a:r>
              <a:rPr lang="en-AU" dirty="0">
                <a:solidFill>
                  <a:schemeClr val="bg1"/>
                </a:solidFill>
                <a:latin typeface="Times New Roman" panose="02020603050405020304" pitchFamily="18" charset="0"/>
                <a:cs typeface="Times New Roman" panose="02020603050405020304" pitchFamily="18" charset="0"/>
              </a:rPr>
              <a:t>  usher you in</a:t>
            </a:r>
          </a:p>
        </p:txBody>
      </p:sp>
      <p:cxnSp>
        <p:nvCxnSpPr>
          <p:cNvPr id="25" name="Straight Connector 24">
            <a:extLst>
              <a:ext uri="{FF2B5EF4-FFF2-40B4-BE49-F238E27FC236}">
                <a16:creationId xmlns:a16="http://schemas.microsoft.com/office/drawing/2014/main" id="{E73631AF-6749-2DBA-BE70-5EB0BA3186BA}"/>
              </a:ext>
            </a:extLst>
          </p:cNvPr>
          <p:cNvCxnSpPr>
            <a:cxnSpLocks/>
          </p:cNvCxnSpPr>
          <p:nvPr/>
        </p:nvCxnSpPr>
        <p:spPr>
          <a:xfrm flipV="1">
            <a:off x="279970" y="4349522"/>
            <a:ext cx="8496468" cy="19261"/>
          </a:xfrm>
          <a:prstGeom prst="line">
            <a:avLst/>
          </a:prstGeom>
          <a:ln w="9525"/>
        </p:spPr>
        <p:style>
          <a:lnRef idx="2">
            <a:schemeClr val="accent1"/>
          </a:lnRef>
          <a:fillRef idx="0">
            <a:schemeClr val="accent1"/>
          </a:fillRef>
          <a:effectRef idx="1">
            <a:schemeClr val="accent1"/>
          </a:effectRef>
          <a:fontRef idx="minor">
            <a:schemeClr val="tx1"/>
          </a:fontRef>
        </p:style>
      </p:cxnSp>
      <p:sp>
        <p:nvSpPr>
          <p:cNvPr id="26" name="TextBox 25">
            <a:extLst>
              <a:ext uri="{FF2B5EF4-FFF2-40B4-BE49-F238E27FC236}">
                <a16:creationId xmlns:a16="http://schemas.microsoft.com/office/drawing/2014/main" id="{54F11A66-5CBE-F929-2A94-5529436F4A8D}"/>
              </a:ext>
            </a:extLst>
          </p:cNvPr>
          <p:cNvSpPr txBox="1"/>
          <p:nvPr/>
        </p:nvSpPr>
        <p:spPr>
          <a:xfrm>
            <a:off x="57632" y="4464227"/>
            <a:ext cx="9028736" cy="615553"/>
          </a:xfrm>
          <a:prstGeom prst="rect">
            <a:avLst/>
          </a:prstGeom>
          <a:noFill/>
          <a:ln w="12700">
            <a:solidFill>
              <a:schemeClr val="bg1"/>
            </a:solidFill>
          </a:ln>
        </p:spPr>
        <p:txBody>
          <a:bodyPr wrap="square" rtlCol="0">
            <a:spAutoFit/>
          </a:bodyPr>
          <a:lstStyle/>
          <a:p>
            <a:pPr algn="ctr"/>
            <a:r>
              <a:rPr lang="en-AU" sz="1700" dirty="0">
                <a:solidFill>
                  <a:schemeClr val="bg1"/>
                </a:solidFill>
                <a:latin typeface="Times New Roman" panose="02020603050405020304" pitchFamily="18" charset="0"/>
                <a:cs typeface="Times New Roman" panose="02020603050405020304" pitchFamily="18" charset="0"/>
              </a:rPr>
              <a:t>God is </a:t>
            </a:r>
            <a:r>
              <a:rPr lang="en-AU" sz="1700" b="1" u="sng" dirty="0">
                <a:solidFill>
                  <a:schemeClr val="bg1"/>
                </a:solidFill>
                <a:latin typeface="Times New Roman" panose="02020603050405020304" pitchFamily="18" charset="0"/>
                <a:cs typeface="Times New Roman" panose="02020603050405020304" pitchFamily="18" charset="0"/>
              </a:rPr>
              <a:t>not</a:t>
            </a:r>
            <a:r>
              <a:rPr lang="en-AU" sz="1700" dirty="0">
                <a:solidFill>
                  <a:schemeClr val="bg1"/>
                </a:solidFill>
                <a:latin typeface="Times New Roman" panose="02020603050405020304" pitchFamily="18" charset="0"/>
                <a:cs typeface="Times New Roman" panose="02020603050405020304" pitchFamily="18" charset="0"/>
              </a:rPr>
              <a:t> like a friend who is annoyed at us and only gives us what we want because we pester Him</a:t>
            </a:r>
          </a:p>
          <a:p>
            <a:pPr algn="ctr"/>
            <a:r>
              <a:rPr lang="en-AU" sz="1700" dirty="0">
                <a:solidFill>
                  <a:schemeClr val="bg1"/>
                </a:solidFill>
                <a:latin typeface="Times New Roman" panose="02020603050405020304" pitchFamily="18" charset="0"/>
                <a:cs typeface="Times New Roman" panose="02020603050405020304" pitchFamily="18" charset="0"/>
              </a:rPr>
              <a:t>Our Loving Heavenly Father is quick to Give His children what is good for us</a:t>
            </a:r>
          </a:p>
        </p:txBody>
      </p:sp>
      <p:sp>
        <p:nvSpPr>
          <p:cNvPr id="27" name="TextBox 26">
            <a:extLst>
              <a:ext uri="{FF2B5EF4-FFF2-40B4-BE49-F238E27FC236}">
                <a16:creationId xmlns:a16="http://schemas.microsoft.com/office/drawing/2014/main" id="{15146207-EC33-EAF7-0E8A-11A214595478}"/>
              </a:ext>
            </a:extLst>
          </p:cNvPr>
          <p:cNvSpPr txBox="1"/>
          <p:nvPr/>
        </p:nvSpPr>
        <p:spPr>
          <a:xfrm>
            <a:off x="12159" y="5092327"/>
            <a:ext cx="9126620" cy="646331"/>
          </a:xfrm>
          <a:prstGeom prst="rect">
            <a:avLst/>
          </a:prstGeom>
          <a:noFill/>
          <a:ln w="19050">
            <a:noFill/>
          </a:ln>
        </p:spPr>
        <p:txBody>
          <a:bodyPr wrap="square" rtlCol="0">
            <a:spAutoFit/>
          </a:bodyPr>
          <a:lstStyle/>
          <a:p>
            <a:pPr marL="4763" indent="-4763" algn="ctr"/>
            <a:r>
              <a:rPr lang="en-AU" dirty="0">
                <a:solidFill>
                  <a:srgbClr val="FFFF00"/>
                </a:solidFill>
                <a:latin typeface="Times New Roman" panose="02020603050405020304" pitchFamily="18" charset="0"/>
                <a:cs typeface="Times New Roman" panose="02020603050405020304" pitchFamily="18" charset="0"/>
              </a:rPr>
              <a:t>Most often, we pray for what we love/desire.  </a:t>
            </a:r>
          </a:p>
          <a:p>
            <a:pPr marL="4763" indent="-4763" algn="ctr"/>
            <a:r>
              <a:rPr lang="en-AU" dirty="0">
                <a:solidFill>
                  <a:srgbClr val="FFFF00"/>
                </a:solidFill>
                <a:latin typeface="Times New Roman" panose="02020603050405020304" pitchFamily="18" charset="0"/>
                <a:cs typeface="Times New Roman" panose="02020603050405020304" pitchFamily="18" charset="0"/>
              </a:rPr>
              <a:t>The Pinnacle of the necessities to live the Spiritual life, is the Holy Spirit.  A good gift from God.</a:t>
            </a:r>
          </a:p>
        </p:txBody>
      </p:sp>
    </p:spTree>
    <p:extLst>
      <p:ext uri="{BB962C8B-B14F-4D97-AF65-F5344CB8AC3E}">
        <p14:creationId xmlns:p14="http://schemas.microsoft.com/office/powerpoint/2010/main" val="378863551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171006</TotalTime>
  <Words>1719</Words>
  <Application>Microsoft Macintosh PowerPoint</Application>
  <PresentationFormat>On-screen Show (16:10)</PresentationFormat>
  <Paragraphs>113</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Comic Sans MS</vt:lpstr>
      <vt:lpstr>Arial</vt:lpstr>
      <vt:lpstr>Times New Roman</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2609</cp:revision>
  <cp:lastPrinted>2023-12-13T05:21:26Z</cp:lastPrinted>
  <dcterms:created xsi:type="dcterms:W3CDTF">2016-11-04T06:28:01Z</dcterms:created>
  <dcterms:modified xsi:type="dcterms:W3CDTF">2024-01-17T05:56:05Z</dcterms:modified>
</cp:coreProperties>
</file>